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256" r:id="rId3"/>
    <p:sldId id="318" r:id="rId4"/>
    <p:sldId id="322" r:id="rId5"/>
    <p:sldId id="316" r:id="rId6"/>
    <p:sldId id="323" r:id="rId7"/>
    <p:sldId id="327" r:id="rId8"/>
    <p:sldId id="330" r:id="rId9"/>
    <p:sldId id="328" r:id="rId10"/>
    <p:sldId id="332" r:id="rId11"/>
    <p:sldId id="306" r:id="rId12"/>
    <p:sldId id="320" r:id="rId13"/>
    <p:sldId id="311" r:id="rId14"/>
    <p:sldId id="324" r:id="rId15"/>
    <p:sldId id="312" r:id="rId16"/>
    <p:sldId id="287" r:id="rId17"/>
    <p:sldId id="319" r:id="rId18"/>
    <p:sldId id="315" r:id="rId19"/>
    <p:sldId id="326" r:id="rId20"/>
    <p:sldId id="325" r:id="rId21"/>
    <p:sldId id="313" r:id="rId22"/>
    <p:sldId id="280" r:id="rId23"/>
    <p:sldId id="284" r:id="rId24"/>
    <p:sldId id="331" r:id="rId25"/>
    <p:sldId id="329" r:id="rId26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69683" autoAdjust="0"/>
  </p:normalViewPr>
  <p:slideViewPr>
    <p:cSldViewPr>
      <p:cViewPr varScale="1">
        <p:scale>
          <a:sx n="46" d="100"/>
          <a:sy n="46" d="100"/>
        </p:scale>
        <p:origin x="133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e278\Documents\Perso%20CLS%202019\ABC%20Waremme%202019%20et%20plus\Sportif\&#201;volution%20nombre%20de%20joueur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e278\Downloads\Tableau%20Financier%20(3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Evolution ABC W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v>Jeunes</c:v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Évolution!$B$25:$I$25</c:f>
              <c:numCache>
                <c:formatCode>0</c:formatCode>
                <c:ptCount val="8"/>
                <c:pt idx="0">
                  <c:v>102</c:v>
                </c:pt>
                <c:pt idx="1">
                  <c:v>113</c:v>
                </c:pt>
                <c:pt idx="2">
                  <c:v>103</c:v>
                </c:pt>
                <c:pt idx="3">
                  <c:v>78</c:v>
                </c:pt>
                <c:pt idx="4">
                  <c:v>82</c:v>
                </c:pt>
                <c:pt idx="5">
                  <c:v>98</c:v>
                </c:pt>
                <c:pt idx="6">
                  <c:v>122</c:v>
                </c:pt>
                <c:pt idx="7">
                  <c:v>152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E1-41B0-B319-A1167B080FB3}"/>
            </c:ext>
          </c:extLst>
        </c:ser>
        <c:ser>
          <c:idx val="0"/>
          <c:order val="1"/>
          <c:tx>
            <c:v>Seniors</c:v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Évolution!$B$12:$I$12</c:f>
              <c:numCache>
                <c:formatCode>0</c:formatCode>
                <c:ptCount val="8"/>
                <c:pt idx="0">
                  <c:v>42</c:v>
                </c:pt>
                <c:pt idx="1">
                  <c:v>41</c:v>
                </c:pt>
                <c:pt idx="2">
                  <c:v>46</c:v>
                </c:pt>
                <c:pt idx="3">
                  <c:v>51</c:v>
                </c:pt>
                <c:pt idx="4">
                  <c:v>64</c:v>
                </c:pt>
                <c:pt idx="5">
                  <c:v>69</c:v>
                </c:pt>
                <c:pt idx="6">
                  <c:v>66</c:v>
                </c:pt>
                <c:pt idx="7">
                  <c:v>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CE1-41B0-B319-A1167B080FB3}"/>
            </c:ext>
          </c:extLst>
        </c:ser>
        <c:ser>
          <c:idx val="1"/>
          <c:order val="2"/>
          <c:tx>
            <c:v>Nombre de joueurs</c:v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Évolution!$B$1:$H$1</c:f>
              <c:numCache>
                <c:formatCode>General</c:formatCode>
                <c:ptCount val="7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</c:numCache>
            </c:numRef>
          </c:cat>
          <c:val>
            <c:numRef>
              <c:f>Évolution!$B$26:$I$26</c:f>
              <c:numCache>
                <c:formatCode>0</c:formatCode>
                <c:ptCount val="8"/>
                <c:pt idx="0">
                  <c:v>144</c:v>
                </c:pt>
                <c:pt idx="1">
                  <c:v>154</c:v>
                </c:pt>
                <c:pt idx="2">
                  <c:v>149</c:v>
                </c:pt>
                <c:pt idx="3">
                  <c:v>129</c:v>
                </c:pt>
                <c:pt idx="4">
                  <c:v>146</c:v>
                </c:pt>
                <c:pt idx="5">
                  <c:v>167</c:v>
                </c:pt>
                <c:pt idx="6">
                  <c:v>188</c:v>
                </c:pt>
                <c:pt idx="7">
                  <c:v>218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CE1-41B0-B319-A1167B080FB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41373216"/>
        <c:axId val="641372560"/>
      </c:lineChart>
      <c:catAx>
        <c:axId val="64137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41372560"/>
        <c:crosses val="autoZero"/>
        <c:auto val="1"/>
        <c:lblAlgn val="ctr"/>
        <c:lblOffset val="100"/>
        <c:noMultiLvlLbl val="0"/>
      </c:catAx>
      <c:valAx>
        <c:axId val="6413725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41373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BE"/>
              <a:t>Comment</a:t>
            </a:r>
            <a:r>
              <a:rPr lang="fr-BE" baseline="0"/>
              <a:t> couvrir les dépenses du Club ?</a:t>
            </a:r>
            <a:endParaRPr lang="fr-B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4D6-480D-847A-A5F923613ACC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4D6-480D-847A-A5F923613ACC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B4D6-480D-847A-A5F923613ACC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B4D6-480D-847A-A5F923613ACC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B4D6-480D-847A-A5F923613ACC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B4D6-480D-847A-A5F923613ACC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B4D6-480D-847A-A5F923613ACC}"/>
              </c:ext>
            </c:extLst>
          </c:dPt>
          <c:dLbls>
            <c:dLbl>
              <c:idx val="4"/>
              <c:layout>
                <c:manualLayout>
                  <c:x val="0.13468015420077378"/>
                  <c:y val="-3.0701779077899004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4D6-480D-847A-A5F923613ACC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'Budget 2021-2022'!$A$2:$A$8</c:f>
              <c:strCache>
                <c:ptCount val="7"/>
                <c:pt idx="0">
                  <c:v>Cotisations</c:v>
                </c:pt>
                <c:pt idx="1">
                  <c:v>Events - Hors Basket</c:v>
                </c:pt>
                <c:pt idx="2">
                  <c:v>Events - Basket</c:v>
                </c:pt>
                <c:pt idx="3">
                  <c:v>Subsides</c:v>
                </c:pt>
                <c:pt idx="4">
                  <c:v>Entrées </c:v>
                </c:pt>
                <c:pt idx="5">
                  <c:v>Sponsors</c:v>
                </c:pt>
                <c:pt idx="6">
                  <c:v>WebShop</c:v>
                </c:pt>
              </c:strCache>
            </c:strRef>
          </c:cat>
          <c:val>
            <c:numRef>
              <c:f>'Budget 2021-2022'!$C$2:$C$8</c:f>
              <c:numCache>
                <c:formatCode>0%</c:formatCode>
                <c:ptCount val="7"/>
                <c:pt idx="0">
                  <c:v>0.52626817447495966</c:v>
                </c:pt>
                <c:pt idx="1">
                  <c:v>0.11114701130856219</c:v>
                </c:pt>
                <c:pt idx="2">
                  <c:v>7.3021001615508882E-2</c:v>
                </c:pt>
                <c:pt idx="3">
                  <c:v>3.1663974151857836E-2</c:v>
                </c:pt>
                <c:pt idx="4">
                  <c:v>2.0678513731825526E-2</c:v>
                </c:pt>
                <c:pt idx="5">
                  <c:v>0.2197092084006462</c:v>
                </c:pt>
                <c:pt idx="6">
                  <c:v>6.462035541195477E-3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4D6-480D-847A-A5F923613AC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334622254507235"/>
          <c:y val="0.23810526429568371"/>
          <c:w val="0.33699194048105552"/>
          <c:h val="0.6495525751754321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6B1210-FF60-4914-8536-1DDD30ACB474}" type="doc">
      <dgm:prSet loTypeId="urn:microsoft.com/office/officeart/2005/8/layout/chevron1" loCatId="process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56ACCE9D-D4BA-47BA-8E8C-7E0DE49888EE}">
      <dgm:prSet/>
      <dgm:spPr/>
      <dgm:t>
        <a:bodyPr/>
        <a:lstStyle/>
        <a:p>
          <a:r>
            <a:rPr lang="en-US" dirty="0"/>
            <a:t>Coach</a:t>
          </a:r>
          <a:endParaRPr lang="fr-BE" dirty="0"/>
        </a:p>
      </dgm:t>
    </dgm:pt>
    <dgm:pt modelId="{5E1955BF-2433-466E-B44A-6104FB2F8B85}" type="parTrans" cxnId="{653689D0-0684-4152-8C06-248FBF3A1A69}">
      <dgm:prSet/>
      <dgm:spPr/>
      <dgm:t>
        <a:bodyPr/>
        <a:lstStyle/>
        <a:p>
          <a:endParaRPr lang="fr-BE"/>
        </a:p>
      </dgm:t>
    </dgm:pt>
    <dgm:pt modelId="{0AB5679E-C3DE-4C3B-945D-4CEC4091E1A4}" type="sibTrans" cxnId="{653689D0-0684-4152-8C06-248FBF3A1A69}">
      <dgm:prSet/>
      <dgm:spPr/>
      <dgm:t>
        <a:bodyPr/>
        <a:lstStyle/>
        <a:p>
          <a:endParaRPr lang="fr-BE"/>
        </a:p>
      </dgm:t>
    </dgm:pt>
    <dgm:pt modelId="{C5F30CEA-3A77-44D6-914C-91ECA3B664B9}">
      <dgm:prSet/>
      <dgm:spPr/>
      <dgm:t>
        <a:bodyPr/>
        <a:lstStyle/>
        <a:p>
          <a:r>
            <a:rPr lang="fr-BE" dirty="0"/>
            <a:t>Direction Technique</a:t>
          </a:r>
        </a:p>
      </dgm:t>
    </dgm:pt>
    <dgm:pt modelId="{57C0396C-EAA2-4642-852F-4435FD4BF2E5}" type="parTrans" cxnId="{E8E20C7C-D056-46E0-BC01-4DCE743AF43A}">
      <dgm:prSet/>
      <dgm:spPr/>
      <dgm:t>
        <a:bodyPr/>
        <a:lstStyle/>
        <a:p>
          <a:endParaRPr lang="fr-BE"/>
        </a:p>
      </dgm:t>
    </dgm:pt>
    <dgm:pt modelId="{7A43E3B1-B2D7-421F-B7E6-BCBED69DD09C}" type="sibTrans" cxnId="{E8E20C7C-D056-46E0-BC01-4DCE743AF43A}">
      <dgm:prSet/>
      <dgm:spPr/>
      <dgm:t>
        <a:bodyPr/>
        <a:lstStyle/>
        <a:p>
          <a:endParaRPr lang="fr-BE"/>
        </a:p>
      </dgm:t>
    </dgm:pt>
    <dgm:pt modelId="{04A97827-1906-43CA-8D5F-5BD0667CB496}">
      <dgm:prSet/>
      <dgm:spPr/>
      <dgm:t>
        <a:bodyPr/>
        <a:lstStyle/>
        <a:p>
          <a:r>
            <a:rPr lang="fr-BE" dirty="0"/>
            <a:t>Secrétaire </a:t>
          </a:r>
        </a:p>
      </dgm:t>
    </dgm:pt>
    <dgm:pt modelId="{5B4FFB94-F7E6-499A-850C-B6C90B236B0F}" type="parTrans" cxnId="{C6BFB7CF-5143-4BC2-9B7D-1C89DBDD166E}">
      <dgm:prSet/>
      <dgm:spPr/>
      <dgm:t>
        <a:bodyPr/>
        <a:lstStyle/>
        <a:p>
          <a:endParaRPr lang="fr-BE"/>
        </a:p>
      </dgm:t>
    </dgm:pt>
    <dgm:pt modelId="{63261926-0711-49CC-ACF8-0449858B3DCE}" type="sibTrans" cxnId="{C6BFB7CF-5143-4BC2-9B7D-1C89DBDD166E}">
      <dgm:prSet/>
      <dgm:spPr/>
      <dgm:t>
        <a:bodyPr/>
        <a:lstStyle/>
        <a:p>
          <a:endParaRPr lang="fr-BE"/>
        </a:p>
      </dgm:t>
    </dgm:pt>
    <dgm:pt modelId="{C3E0AA79-08FB-4AEC-AC27-37F12EF80ADC}" type="pres">
      <dgm:prSet presAssocID="{836B1210-FF60-4914-8536-1DDD30ACB474}" presName="Name0" presStyleCnt="0">
        <dgm:presLayoutVars>
          <dgm:dir/>
          <dgm:animLvl val="lvl"/>
          <dgm:resizeHandles val="exact"/>
        </dgm:presLayoutVars>
      </dgm:prSet>
      <dgm:spPr/>
    </dgm:pt>
    <dgm:pt modelId="{9647B962-9AB1-4139-943B-00D075800B19}" type="pres">
      <dgm:prSet presAssocID="{56ACCE9D-D4BA-47BA-8E8C-7E0DE49888E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C74E259-F473-429A-BD15-32565F128F93}" type="pres">
      <dgm:prSet presAssocID="{0AB5679E-C3DE-4C3B-945D-4CEC4091E1A4}" presName="parTxOnlySpace" presStyleCnt="0"/>
      <dgm:spPr/>
    </dgm:pt>
    <dgm:pt modelId="{131D951A-55AD-4BAC-98EA-5190ECFD27E5}" type="pres">
      <dgm:prSet presAssocID="{C5F30CEA-3A77-44D6-914C-91ECA3B664B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1BADFEF-74E5-48D0-B7F8-869A6D883B41}" type="pres">
      <dgm:prSet presAssocID="{7A43E3B1-B2D7-421F-B7E6-BCBED69DD09C}" presName="parTxOnlySpace" presStyleCnt="0"/>
      <dgm:spPr/>
    </dgm:pt>
    <dgm:pt modelId="{79176A31-F732-48A9-84A0-A3DF96CD3E0B}" type="pres">
      <dgm:prSet presAssocID="{04A97827-1906-43CA-8D5F-5BD0667CB49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863673C-B377-4960-BEF5-CC29D45F8F58}" type="presOf" srcId="{56ACCE9D-D4BA-47BA-8E8C-7E0DE49888EE}" destId="{9647B962-9AB1-4139-943B-00D075800B19}" srcOrd="0" destOrd="0" presId="urn:microsoft.com/office/officeart/2005/8/layout/chevron1"/>
    <dgm:cxn modelId="{E8E20C7C-D056-46E0-BC01-4DCE743AF43A}" srcId="{836B1210-FF60-4914-8536-1DDD30ACB474}" destId="{C5F30CEA-3A77-44D6-914C-91ECA3B664B9}" srcOrd="1" destOrd="0" parTransId="{57C0396C-EAA2-4642-852F-4435FD4BF2E5}" sibTransId="{7A43E3B1-B2D7-421F-B7E6-BCBED69DD09C}"/>
    <dgm:cxn modelId="{A3041390-2B87-4A54-B183-71D83C53E618}" type="presOf" srcId="{836B1210-FF60-4914-8536-1DDD30ACB474}" destId="{C3E0AA79-08FB-4AEC-AC27-37F12EF80ADC}" srcOrd="0" destOrd="0" presId="urn:microsoft.com/office/officeart/2005/8/layout/chevron1"/>
    <dgm:cxn modelId="{3634F8C5-7EF9-445E-AFF1-F1FA58CE98BA}" type="presOf" srcId="{C5F30CEA-3A77-44D6-914C-91ECA3B664B9}" destId="{131D951A-55AD-4BAC-98EA-5190ECFD27E5}" srcOrd="0" destOrd="0" presId="urn:microsoft.com/office/officeart/2005/8/layout/chevron1"/>
    <dgm:cxn modelId="{C6BFB7CF-5143-4BC2-9B7D-1C89DBDD166E}" srcId="{836B1210-FF60-4914-8536-1DDD30ACB474}" destId="{04A97827-1906-43CA-8D5F-5BD0667CB496}" srcOrd="2" destOrd="0" parTransId="{5B4FFB94-F7E6-499A-850C-B6C90B236B0F}" sibTransId="{63261926-0711-49CC-ACF8-0449858B3DCE}"/>
    <dgm:cxn modelId="{653689D0-0684-4152-8C06-248FBF3A1A69}" srcId="{836B1210-FF60-4914-8536-1DDD30ACB474}" destId="{56ACCE9D-D4BA-47BA-8E8C-7E0DE49888EE}" srcOrd="0" destOrd="0" parTransId="{5E1955BF-2433-466E-B44A-6104FB2F8B85}" sibTransId="{0AB5679E-C3DE-4C3B-945D-4CEC4091E1A4}"/>
    <dgm:cxn modelId="{964318F5-1808-4697-89B2-228D53C2ED39}" type="presOf" srcId="{04A97827-1906-43CA-8D5F-5BD0667CB496}" destId="{79176A31-F732-48A9-84A0-A3DF96CD3E0B}" srcOrd="0" destOrd="0" presId="urn:microsoft.com/office/officeart/2005/8/layout/chevron1"/>
    <dgm:cxn modelId="{15E080AF-0A68-4B12-AAC2-67448655EDA7}" type="presParOf" srcId="{C3E0AA79-08FB-4AEC-AC27-37F12EF80ADC}" destId="{9647B962-9AB1-4139-943B-00D075800B19}" srcOrd="0" destOrd="0" presId="urn:microsoft.com/office/officeart/2005/8/layout/chevron1"/>
    <dgm:cxn modelId="{12F06752-CE21-461B-8D4B-4F221156E5CA}" type="presParOf" srcId="{C3E0AA79-08FB-4AEC-AC27-37F12EF80ADC}" destId="{6C74E259-F473-429A-BD15-32565F128F93}" srcOrd="1" destOrd="0" presId="urn:microsoft.com/office/officeart/2005/8/layout/chevron1"/>
    <dgm:cxn modelId="{452BC508-2885-46D5-8B58-4BCA5DA5B516}" type="presParOf" srcId="{C3E0AA79-08FB-4AEC-AC27-37F12EF80ADC}" destId="{131D951A-55AD-4BAC-98EA-5190ECFD27E5}" srcOrd="2" destOrd="0" presId="urn:microsoft.com/office/officeart/2005/8/layout/chevron1"/>
    <dgm:cxn modelId="{6D6571AB-7E19-4F59-9BC6-294B41E6CFCC}" type="presParOf" srcId="{C3E0AA79-08FB-4AEC-AC27-37F12EF80ADC}" destId="{71BADFEF-74E5-48D0-B7F8-869A6D883B41}" srcOrd="3" destOrd="0" presId="urn:microsoft.com/office/officeart/2005/8/layout/chevron1"/>
    <dgm:cxn modelId="{E310C678-40B9-4675-9EFD-8CF463C68AC9}" type="presParOf" srcId="{C3E0AA79-08FB-4AEC-AC27-37F12EF80ADC}" destId="{79176A31-F732-48A9-84A0-A3DF96CD3E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6B1210-FF60-4914-8536-1DDD30ACB474}" type="doc">
      <dgm:prSet loTypeId="urn:microsoft.com/office/officeart/2005/8/layout/chevron1" loCatId="process" qsTypeId="urn:microsoft.com/office/officeart/2005/8/quickstyle/3d7" qsCatId="3D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56ACCE9D-D4BA-47BA-8E8C-7E0DE49888EE}">
      <dgm:prSet/>
      <dgm:spPr/>
      <dgm:t>
        <a:bodyPr/>
        <a:lstStyle/>
        <a:p>
          <a:r>
            <a:rPr lang="en-US" dirty="0"/>
            <a:t>Coach</a:t>
          </a:r>
          <a:endParaRPr lang="fr-BE" dirty="0"/>
        </a:p>
      </dgm:t>
    </dgm:pt>
    <dgm:pt modelId="{5E1955BF-2433-466E-B44A-6104FB2F8B85}" type="parTrans" cxnId="{653689D0-0684-4152-8C06-248FBF3A1A69}">
      <dgm:prSet/>
      <dgm:spPr/>
      <dgm:t>
        <a:bodyPr/>
        <a:lstStyle/>
        <a:p>
          <a:endParaRPr lang="fr-BE"/>
        </a:p>
      </dgm:t>
    </dgm:pt>
    <dgm:pt modelId="{0AB5679E-C3DE-4C3B-945D-4CEC4091E1A4}" type="sibTrans" cxnId="{653689D0-0684-4152-8C06-248FBF3A1A69}">
      <dgm:prSet/>
      <dgm:spPr/>
      <dgm:t>
        <a:bodyPr/>
        <a:lstStyle/>
        <a:p>
          <a:endParaRPr lang="fr-BE"/>
        </a:p>
      </dgm:t>
    </dgm:pt>
    <dgm:pt modelId="{C5F30CEA-3A77-44D6-914C-91ECA3B664B9}">
      <dgm:prSet/>
      <dgm:spPr/>
      <dgm:t>
        <a:bodyPr/>
        <a:lstStyle/>
        <a:p>
          <a:r>
            <a:rPr lang="fr-BE" dirty="0"/>
            <a:t>Direction Technique</a:t>
          </a:r>
        </a:p>
      </dgm:t>
    </dgm:pt>
    <dgm:pt modelId="{57C0396C-EAA2-4642-852F-4435FD4BF2E5}" type="parTrans" cxnId="{E8E20C7C-D056-46E0-BC01-4DCE743AF43A}">
      <dgm:prSet/>
      <dgm:spPr/>
      <dgm:t>
        <a:bodyPr/>
        <a:lstStyle/>
        <a:p>
          <a:endParaRPr lang="fr-BE"/>
        </a:p>
      </dgm:t>
    </dgm:pt>
    <dgm:pt modelId="{7A43E3B1-B2D7-421F-B7E6-BCBED69DD09C}" type="sibTrans" cxnId="{E8E20C7C-D056-46E0-BC01-4DCE743AF43A}">
      <dgm:prSet/>
      <dgm:spPr/>
      <dgm:t>
        <a:bodyPr/>
        <a:lstStyle/>
        <a:p>
          <a:endParaRPr lang="fr-BE"/>
        </a:p>
      </dgm:t>
    </dgm:pt>
    <dgm:pt modelId="{04A97827-1906-43CA-8D5F-5BD0667CB496}">
      <dgm:prSet/>
      <dgm:spPr/>
      <dgm:t>
        <a:bodyPr/>
        <a:lstStyle/>
        <a:p>
          <a:r>
            <a:rPr lang="fr-BE" dirty="0"/>
            <a:t>Secrétaire </a:t>
          </a:r>
        </a:p>
      </dgm:t>
    </dgm:pt>
    <dgm:pt modelId="{5B4FFB94-F7E6-499A-850C-B6C90B236B0F}" type="parTrans" cxnId="{C6BFB7CF-5143-4BC2-9B7D-1C89DBDD166E}">
      <dgm:prSet/>
      <dgm:spPr/>
      <dgm:t>
        <a:bodyPr/>
        <a:lstStyle/>
        <a:p>
          <a:endParaRPr lang="fr-BE"/>
        </a:p>
      </dgm:t>
    </dgm:pt>
    <dgm:pt modelId="{63261926-0711-49CC-ACF8-0449858B3DCE}" type="sibTrans" cxnId="{C6BFB7CF-5143-4BC2-9B7D-1C89DBDD166E}">
      <dgm:prSet/>
      <dgm:spPr/>
      <dgm:t>
        <a:bodyPr/>
        <a:lstStyle/>
        <a:p>
          <a:endParaRPr lang="fr-BE"/>
        </a:p>
      </dgm:t>
    </dgm:pt>
    <dgm:pt modelId="{C3E0AA79-08FB-4AEC-AC27-37F12EF80ADC}" type="pres">
      <dgm:prSet presAssocID="{836B1210-FF60-4914-8536-1DDD30ACB474}" presName="Name0" presStyleCnt="0">
        <dgm:presLayoutVars>
          <dgm:dir/>
          <dgm:animLvl val="lvl"/>
          <dgm:resizeHandles val="exact"/>
        </dgm:presLayoutVars>
      </dgm:prSet>
      <dgm:spPr/>
    </dgm:pt>
    <dgm:pt modelId="{9647B962-9AB1-4139-943B-00D075800B19}" type="pres">
      <dgm:prSet presAssocID="{56ACCE9D-D4BA-47BA-8E8C-7E0DE49888E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C74E259-F473-429A-BD15-32565F128F93}" type="pres">
      <dgm:prSet presAssocID="{0AB5679E-C3DE-4C3B-945D-4CEC4091E1A4}" presName="parTxOnlySpace" presStyleCnt="0"/>
      <dgm:spPr/>
    </dgm:pt>
    <dgm:pt modelId="{131D951A-55AD-4BAC-98EA-5190ECFD27E5}" type="pres">
      <dgm:prSet presAssocID="{C5F30CEA-3A77-44D6-914C-91ECA3B664B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71BADFEF-74E5-48D0-B7F8-869A6D883B41}" type="pres">
      <dgm:prSet presAssocID="{7A43E3B1-B2D7-421F-B7E6-BCBED69DD09C}" presName="parTxOnlySpace" presStyleCnt="0"/>
      <dgm:spPr/>
    </dgm:pt>
    <dgm:pt modelId="{79176A31-F732-48A9-84A0-A3DF96CD3E0B}" type="pres">
      <dgm:prSet presAssocID="{04A97827-1906-43CA-8D5F-5BD0667CB49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863673C-B377-4960-BEF5-CC29D45F8F58}" type="presOf" srcId="{56ACCE9D-D4BA-47BA-8E8C-7E0DE49888EE}" destId="{9647B962-9AB1-4139-943B-00D075800B19}" srcOrd="0" destOrd="0" presId="urn:microsoft.com/office/officeart/2005/8/layout/chevron1"/>
    <dgm:cxn modelId="{E8E20C7C-D056-46E0-BC01-4DCE743AF43A}" srcId="{836B1210-FF60-4914-8536-1DDD30ACB474}" destId="{C5F30CEA-3A77-44D6-914C-91ECA3B664B9}" srcOrd="1" destOrd="0" parTransId="{57C0396C-EAA2-4642-852F-4435FD4BF2E5}" sibTransId="{7A43E3B1-B2D7-421F-B7E6-BCBED69DD09C}"/>
    <dgm:cxn modelId="{A3041390-2B87-4A54-B183-71D83C53E618}" type="presOf" srcId="{836B1210-FF60-4914-8536-1DDD30ACB474}" destId="{C3E0AA79-08FB-4AEC-AC27-37F12EF80ADC}" srcOrd="0" destOrd="0" presId="urn:microsoft.com/office/officeart/2005/8/layout/chevron1"/>
    <dgm:cxn modelId="{3634F8C5-7EF9-445E-AFF1-F1FA58CE98BA}" type="presOf" srcId="{C5F30CEA-3A77-44D6-914C-91ECA3B664B9}" destId="{131D951A-55AD-4BAC-98EA-5190ECFD27E5}" srcOrd="0" destOrd="0" presId="urn:microsoft.com/office/officeart/2005/8/layout/chevron1"/>
    <dgm:cxn modelId="{C6BFB7CF-5143-4BC2-9B7D-1C89DBDD166E}" srcId="{836B1210-FF60-4914-8536-1DDD30ACB474}" destId="{04A97827-1906-43CA-8D5F-5BD0667CB496}" srcOrd="2" destOrd="0" parTransId="{5B4FFB94-F7E6-499A-850C-B6C90B236B0F}" sibTransId="{63261926-0711-49CC-ACF8-0449858B3DCE}"/>
    <dgm:cxn modelId="{653689D0-0684-4152-8C06-248FBF3A1A69}" srcId="{836B1210-FF60-4914-8536-1DDD30ACB474}" destId="{56ACCE9D-D4BA-47BA-8E8C-7E0DE49888EE}" srcOrd="0" destOrd="0" parTransId="{5E1955BF-2433-466E-B44A-6104FB2F8B85}" sibTransId="{0AB5679E-C3DE-4C3B-945D-4CEC4091E1A4}"/>
    <dgm:cxn modelId="{964318F5-1808-4697-89B2-228D53C2ED39}" type="presOf" srcId="{04A97827-1906-43CA-8D5F-5BD0667CB496}" destId="{79176A31-F732-48A9-84A0-A3DF96CD3E0B}" srcOrd="0" destOrd="0" presId="urn:microsoft.com/office/officeart/2005/8/layout/chevron1"/>
    <dgm:cxn modelId="{15E080AF-0A68-4B12-AAC2-67448655EDA7}" type="presParOf" srcId="{C3E0AA79-08FB-4AEC-AC27-37F12EF80ADC}" destId="{9647B962-9AB1-4139-943B-00D075800B19}" srcOrd="0" destOrd="0" presId="urn:microsoft.com/office/officeart/2005/8/layout/chevron1"/>
    <dgm:cxn modelId="{12F06752-CE21-461B-8D4B-4F221156E5CA}" type="presParOf" srcId="{C3E0AA79-08FB-4AEC-AC27-37F12EF80ADC}" destId="{6C74E259-F473-429A-BD15-32565F128F93}" srcOrd="1" destOrd="0" presId="urn:microsoft.com/office/officeart/2005/8/layout/chevron1"/>
    <dgm:cxn modelId="{452BC508-2885-46D5-8B58-4BCA5DA5B516}" type="presParOf" srcId="{C3E0AA79-08FB-4AEC-AC27-37F12EF80ADC}" destId="{131D951A-55AD-4BAC-98EA-5190ECFD27E5}" srcOrd="2" destOrd="0" presId="urn:microsoft.com/office/officeart/2005/8/layout/chevron1"/>
    <dgm:cxn modelId="{6D6571AB-7E19-4F59-9BC6-294B41E6CFCC}" type="presParOf" srcId="{C3E0AA79-08FB-4AEC-AC27-37F12EF80ADC}" destId="{71BADFEF-74E5-48D0-B7F8-869A6D883B41}" srcOrd="3" destOrd="0" presId="urn:microsoft.com/office/officeart/2005/8/layout/chevron1"/>
    <dgm:cxn modelId="{E310C678-40B9-4675-9EFD-8CF463C68AC9}" type="presParOf" srcId="{C3E0AA79-08FB-4AEC-AC27-37F12EF80ADC}" destId="{79176A31-F732-48A9-84A0-A3DF96CD3E0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7B962-9AB1-4139-943B-00D075800B19}">
      <dsp:nvSpPr>
        <dsp:cNvPr id="0" name=""/>
        <dsp:cNvSpPr/>
      </dsp:nvSpPr>
      <dsp:spPr>
        <a:xfrm>
          <a:off x="2411" y="945309"/>
          <a:ext cx="2937420" cy="117496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Coach</a:t>
          </a:r>
          <a:endParaRPr lang="fr-BE" sz="3000" kern="1200" dirty="0"/>
        </a:p>
      </dsp:txBody>
      <dsp:txXfrm>
        <a:off x="589895" y="945309"/>
        <a:ext cx="1762452" cy="1174968"/>
      </dsp:txXfrm>
    </dsp:sp>
    <dsp:sp modelId="{131D951A-55AD-4BAC-98EA-5190ECFD27E5}">
      <dsp:nvSpPr>
        <dsp:cNvPr id="0" name=""/>
        <dsp:cNvSpPr/>
      </dsp:nvSpPr>
      <dsp:spPr>
        <a:xfrm>
          <a:off x="2646089" y="945309"/>
          <a:ext cx="2937420" cy="117496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000" kern="1200" dirty="0"/>
            <a:t>Direction Technique</a:t>
          </a:r>
        </a:p>
      </dsp:txBody>
      <dsp:txXfrm>
        <a:off x="3233573" y="945309"/>
        <a:ext cx="1762452" cy="1174968"/>
      </dsp:txXfrm>
    </dsp:sp>
    <dsp:sp modelId="{79176A31-F732-48A9-84A0-A3DF96CD3E0B}">
      <dsp:nvSpPr>
        <dsp:cNvPr id="0" name=""/>
        <dsp:cNvSpPr/>
      </dsp:nvSpPr>
      <dsp:spPr>
        <a:xfrm>
          <a:off x="5289768" y="945309"/>
          <a:ext cx="2937420" cy="117496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000" kern="1200" dirty="0"/>
            <a:t>Secrétaire </a:t>
          </a:r>
        </a:p>
      </dsp:txBody>
      <dsp:txXfrm>
        <a:off x="5877252" y="945309"/>
        <a:ext cx="1762452" cy="11749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7B962-9AB1-4139-943B-00D075800B19}">
      <dsp:nvSpPr>
        <dsp:cNvPr id="0" name=""/>
        <dsp:cNvSpPr/>
      </dsp:nvSpPr>
      <dsp:spPr>
        <a:xfrm>
          <a:off x="2411" y="945309"/>
          <a:ext cx="2937420" cy="117496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Coach</a:t>
          </a:r>
          <a:endParaRPr lang="fr-BE" sz="3000" kern="1200" dirty="0"/>
        </a:p>
      </dsp:txBody>
      <dsp:txXfrm>
        <a:off x="589895" y="945309"/>
        <a:ext cx="1762452" cy="1174968"/>
      </dsp:txXfrm>
    </dsp:sp>
    <dsp:sp modelId="{131D951A-55AD-4BAC-98EA-5190ECFD27E5}">
      <dsp:nvSpPr>
        <dsp:cNvPr id="0" name=""/>
        <dsp:cNvSpPr/>
      </dsp:nvSpPr>
      <dsp:spPr>
        <a:xfrm>
          <a:off x="2646089" y="945309"/>
          <a:ext cx="2937420" cy="1174968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000" kern="1200" dirty="0"/>
            <a:t>Direction Technique</a:t>
          </a:r>
        </a:p>
      </dsp:txBody>
      <dsp:txXfrm>
        <a:off x="3233573" y="945309"/>
        <a:ext cx="1762452" cy="1174968"/>
      </dsp:txXfrm>
    </dsp:sp>
    <dsp:sp modelId="{79176A31-F732-48A9-84A0-A3DF96CD3E0B}">
      <dsp:nvSpPr>
        <dsp:cNvPr id="0" name=""/>
        <dsp:cNvSpPr/>
      </dsp:nvSpPr>
      <dsp:spPr>
        <a:xfrm>
          <a:off x="5289768" y="945309"/>
          <a:ext cx="2937420" cy="117496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015" tIns="40005" rIns="40005" bIns="40005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000" kern="1200" dirty="0"/>
            <a:t>Secrétaire </a:t>
          </a:r>
        </a:p>
      </dsp:txBody>
      <dsp:txXfrm>
        <a:off x="5877252" y="945309"/>
        <a:ext cx="1762452" cy="1174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4EAC4-2CC0-4E1B-AB2F-AFE39B22DD4D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0FF2A-DBAE-4E0C-8245-6F75D9390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56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9F21D-7922-4B0B-9B2A-13A1FCD1CB1F}" type="datetimeFigureOut">
              <a:rPr lang="en-US" smtClean="0"/>
              <a:t>6/24/2021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5377B-12D3-44AC-8C85-F1BBC459B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2616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537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36260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34628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57097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921405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68019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27898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874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7EFF-4294-4DA8-BA9C-F59F01E396BC}" type="datetime1">
              <a:rPr lang="fr-BE" smtClean="0"/>
              <a:t>24-06-21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3275-B71A-4EA4-A6AE-61467443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99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6CC12-C15B-4613-92FA-9A7A064D75EB}" type="datetime1">
              <a:rPr lang="fr-BE" smtClean="0"/>
              <a:t>24-06-21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3275-B71A-4EA4-A6AE-61467443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3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FA8C-70CF-4B7E-8AD7-1E9BE443F9D9}" type="datetime1">
              <a:rPr lang="fr-BE" smtClean="0"/>
              <a:t>24-06-21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3275-B71A-4EA4-A6AE-61467443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58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5" y="2130429"/>
            <a:ext cx="7772399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1" y="3886204"/>
            <a:ext cx="640080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77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5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3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1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8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26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64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02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EE7B-A25A-4EF8-AE28-B92BD2127611}" type="datetime1">
              <a:rPr lang="fr-BE" smtClean="0"/>
              <a:t>24-06-21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3275-B71A-4EA4-A6AE-61467443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2663"/>
      </p:ext>
    </p:extLst>
  </p:cSld>
  <p:clrMapOvr>
    <a:masterClrMapping/>
  </p:clrMapOvr>
  <p:hf sldNum="0"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EE7B-A25A-4EF8-AE28-B92BD2127611}" type="datetime1">
              <a:rPr lang="fr-BE" smtClean="0"/>
              <a:t>24-06-21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3275-B71A-4EA4-A6AE-61467443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99303"/>
      </p:ext>
    </p:extLst>
  </p:cSld>
  <p:clrMapOvr>
    <a:masterClrMapping/>
  </p:clrMapOvr>
  <p:hf sldNum="0"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7" y="4406906"/>
            <a:ext cx="7772399" cy="1362075"/>
          </a:xfrm>
        </p:spPr>
        <p:txBody>
          <a:bodyPr anchor="t"/>
          <a:lstStyle>
            <a:lvl1pPr algn="l">
              <a:defRPr sz="3863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7" y="2906717"/>
            <a:ext cx="7772399" cy="1500187"/>
          </a:xfrm>
        </p:spPr>
        <p:txBody>
          <a:bodyPr anchor="b"/>
          <a:lstStyle>
            <a:lvl1pPr marL="0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1pPr>
            <a:lvl2pPr marL="437795" indent="0">
              <a:buNone/>
              <a:defRPr sz="1726">
                <a:solidFill>
                  <a:schemeClr val="tx1">
                    <a:tint val="75000"/>
                  </a:schemeClr>
                </a:solidFill>
              </a:defRPr>
            </a:lvl2pPr>
            <a:lvl3pPr marL="875591" indent="0">
              <a:buNone/>
              <a:defRPr sz="1479">
                <a:solidFill>
                  <a:schemeClr val="tx1">
                    <a:tint val="75000"/>
                  </a:schemeClr>
                </a:solidFill>
              </a:defRPr>
            </a:lvl3pPr>
            <a:lvl4pPr marL="1313386" indent="0">
              <a:buNone/>
              <a:defRPr sz="1315">
                <a:solidFill>
                  <a:schemeClr val="tx1">
                    <a:tint val="75000"/>
                  </a:schemeClr>
                </a:solidFill>
              </a:defRPr>
            </a:lvl4pPr>
            <a:lvl5pPr marL="1751180" indent="0">
              <a:buNone/>
              <a:defRPr sz="1315">
                <a:solidFill>
                  <a:schemeClr val="tx1">
                    <a:tint val="75000"/>
                  </a:schemeClr>
                </a:solidFill>
              </a:defRPr>
            </a:lvl5pPr>
            <a:lvl6pPr marL="2188974" indent="0">
              <a:buNone/>
              <a:defRPr sz="1315">
                <a:solidFill>
                  <a:schemeClr val="tx1">
                    <a:tint val="75000"/>
                  </a:schemeClr>
                </a:solidFill>
              </a:defRPr>
            </a:lvl6pPr>
            <a:lvl7pPr marL="2626772" indent="0">
              <a:buNone/>
              <a:defRPr sz="1315">
                <a:solidFill>
                  <a:schemeClr val="tx1">
                    <a:tint val="75000"/>
                  </a:schemeClr>
                </a:solidFill>
              </a:defRPr>
            </a:lvl7pPr>
            <a:lvl8pPr marL="3064566" indent="0">
              <a:buNone/>
              <a:defRPr sz="1315">
                <a:solidFill>
                  <a:schemeClr val="tx1">
                    <a:tint val="75000"/>
                  </a:schemeClr>
                </a:solidFill>
              </a:defRPr>
            </a:lvl8pPr>
            <a:lvl9pPr marL="3502361" indent="0">
              <a:buNone/>
              <a:defRPr sz="13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EE7B-A25A-4EF8-AE28-B92BD2127611}" type="datetime1">
              <a:rPr lang="fr-BE" smtClean="0"/>
              <a:t>24-06-21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3275-B71A-4EA4-A6AE-61467443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80855"/>
      </p:ext>
    </p:extLst>
  </p:cSld>
  <p:clrMapOvr>
    <a:masterClrMapping/>
  </p:clrMapOvr>
  <p:hf sldNum="0"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1" y="1600207"/>
            <a:ext cx="4038600" cy="4525963"/>
          </a:xfrm>
        </p:spPr>
        <p:txBody>
          <a:bodyPr/>
          <a:lstStyle>
            <a:lvl1pPr>
              <a:defRPr sz="2630"/>
            </a:lvl1pPr>
            <a:lvl2pPr>
              <a:defRPr sz="2219"/>
            </a:lvl2pPr>
            <a:lvl3pPr>
              <a:defRPr sz="1973"/>
            </a:lvl3pPr>
            <a:lvl4pPr>
              <a:defRPr sz="1726"/>
            </a:lvl4pPr>
            <a:lvl5pPr>
              <a:defRPr sz="1726"/>
            </a:lvl5pPr>
            <a:lvl6pPr>
              <a:defRPr sz="1726"/>
            </a:lvl6pPr>
            <a:lvl7pPr>
              <a:defRPr sz="1726"/>
            </a:lvl7pPr>
            <a:lvl8pPr>
              <a:defRPr sz="1726"/>
            </a:lvl8pPr>
            <a:lvl9pPr>
              <a:defRPr sz="1726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2" y="1600207"/>
            <a:ext cx="4038600" cy="4525963"/>
          </a:xfrm>
        </p:spPr>
        <p:txBody>
          <a:bodyPr/>
          <a:lstStyle>
            <a:lvl1pPr>
              <a:defRPr sz="2630"/>
            </a:lvl1pPr>
            <a:lvl2pPr>
              <a:defRPr sz="2219"/>
            </a:lvl2pPr>
            <a:lvl3pPr>
              <a:defRPr sz="1973"/>
            </a:lvl3pPr>
            <a:lvl4pPr>
              <a:defRPr sz="1726"/>
            </a:lvl4pPr>
            <a:lvl5pPr>
              <a:defRPr sz="1726"/>
            </a:lvl5pPr>
            <a:lvl6pPr>
              <a:defRPr sz="1726"/>
            </a:lvl6pPr>
            <a:lvl7pPr>
              <a:defRPr sz="1726"/>
            </a:lvl7pPr>
            <a:lvl8pPr>
              <a:defRPr sz="1726"/>
            </a:lvl8pPr>
            <a:lvl9pPr>
              <a:defRPr sz="1726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EE7B-A25A-4EF8-AE28-B92BD2127611}" type="datetime1">
              <a:rPr lang="fr-BE" smtClean="0"/>
              <a:t>24-06-21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3275-B71A-4EA4-A6AE-61467443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40453"/>
      </p:ext>
    </p:extLst>
  </p:cSld>
  <p:clrMapOvr>
    <a:masterClrMapping/>
  </p:clrMapOvr>
  <p:hf sldNum="0"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2" y="1535120"/>
            <a:ext cx="4040188" cy="639761"/>
          </a:xfrm>
        </p:spPr>
        <p:txBody>
          <a:bodyPr anchor="b"/>
          <a:lstStyle>
            <a:lvl1pPr marL="0" indent="0">
              <a:buNone/>
              <a:defRPr sz="2219" b="1"/>
            </a:lvl1pPr>
            <a:lvl2pPr marL="437795" indent="0">
              <a:buNone/>
              <a:defRPr sz="1973" b="1"/>
            </a:lvl2pPr>
            <a:lvl3pPr marL="875591" indent="0">
              <a:buNone/>
              <a:defRPr sz="1726" b="1"/>
            </a:lvl3pPr>
            <a:lvl4pPr marL="1313386" indent="0">
              <a:buNone/>
              <a:defRPr sz="1479" b="1"/>
            </a:lvl4pPr>
            <a:lvl5pPr marL="1751180" indent="0">
              <a:buNone/>
              <a:defRPr sz="1479" b="1"/>
            </a:lvl5pPr>
            <a:lvl6pPr marL="2188974" indent="0">
              <a:buNone/>
              <a:defRPr sz="1479" b="1"/>
            </a:lvl6pPr>
            <a:lvl7pPr marL="2626772" indent="0">
              <a:buNone/>
              <a:defRPr sz="1479" b="1"/>
            </a:lvl7pPr>
            <a:lvl8pPr marL="3064566" indent="0">
              <a:buNone/>
              <a:defRPr sz="1479" b="1"/>
            </a:lvl8pPr>
            <a:lvl9pPr marL="3502361" indent="0">
              <a:buNone/>
              <a:defRPr sz="1479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2" y="2174882"/>
            <a:ext cx="4040188" cy="3951287"/>
          </a:xfrm>
        </p:spPr>
        <p:txBody>
          <a:bodyPr/>
          <a:lstStyle>
            <a:lvl1pPr>
              <a:defRPr sz="2219"/>
            </a:lvl1pPr>
            <a:lvl2pPr>
              <a:defRPr sz="1973"/>
            </a:lvl2pPr>
            <a:lvl3pPr>
              <a:defRPr sz="1726"/>
            </a:lvl3pPr>
            <a:lvl4pPr>
              <a:defRPr sz="1479"/>
            </a:lvl4pPr>
            <a:lvl5pPr>
              <a:defRPr sz="1479"/>
            </a:lvl5pPr>
            <a:lvl6pPr>
              <a:defRPr sz="1479"/>
            </a:lvl6pPr>
            <a:lvl7pPr>
              <a:defRPr sz="1479"/>
            </a:lvl7pPr>
            <a:lvl8pPr>
              <a:defRPr sz="1479"/>
            </a:lvl8pPr>
            <a:lvl9pPr>
              <a:defRPr sz="1479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535120"/>
            <a:ext cx="4041775" cy="639761"/>
          </a:xfrm>
        </p:spPr>
        <p:txBody>
          <a:bodyPr anchor="b"/>
          <a:lstStyle>
            <a:lvl1pPr marL="0" indent="0">
              <a:buNone/>
              <a:defRPr sz="2219" b="1"/>
            </a:lvl1pPr>
            <a:lvl2pPr marL="437795" indent="0">
              <a:buNone/>
              <a:defRPr sz="1973" b="1"/>
            </a:lvl2pPr>
            <a:lvl3pPr marL="875591" indent="0">
              <a:buNone/>
              <a:defRPr sz="1726" b="1"/>
            </a:lvl3pPr>
            <a:lvl4pPr marL="1313386" indent="0">
              <a:buNone/>
              <a:defRPr sz="1479" b="1"/>
            </a:lvl4pPr>
            <a:lvl5pPr marL="1751180" indent="0">
              <a:buNone/>
              <a:defRPr sz="1479" b="1"/>
            </a:lvl5pPr>
            <a:lvl6pPr marL="2188974" indent="0">
              <a:buNone/>
              <a:defRPr sz="1479" b="1"/>
            </a:lvl6pPr>
            <a:lvl7pPr marL="2626772" indent="0">
              <a:buNone/>
              <a:defRPr sz="1479" b="1"/>
            </a:lvl7pPr>
            <a:lvl8pPr marL="3064566" indent="0">
              <a:buNone/>
              <a:defRPr sz="1479" b="1"/>
            </a:lvl8pPr>
            <a:lvl9pPr marL="3502361" indent="0">
              <a:buNone/>
              <a:defRPr sz="1479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2174882"/>
            <a:ext cx="4041775" cy="3951287"/>
          </a:xfrm>
        </p:spPr>
        <p:txBody>
          <a:bodyPr/>
          <a:lstStyle>
            <a:lvl1pPr>
              <a:defRPr sz="2219"/>
            </a:lvl1pPr>
            <a:lvl2pPr>
              <a:defRPr sz="1973"/>
            </a:lvl2pPr>
            <a:lvl3pPr>
              <a:defRPr sz="1726"/>
            </a:lvl3pPr>
            <a:lvl4pPr>
              <a:defRPr sz="1479"/>
            </a:lvl4pPr>
            <a:lvl5pPr>
              <a:defRPr sz="1479"/>
            </a:lvl5pPr>
            <a:lvl6pPr>
              <a:defRPr sz="1479"/>
            </a:lvl6pPr>
            <a:lvl7pPr>
              <a:defRPr sz="1479"/>
            </a:lvl7pPr>
            <a:lvl8pPr>
              <a:defRPr sz="1479"/>
            </a:lvl8pPr>
            <a:lvl9pPr>
              <a:defRPr sz="1479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EE7B-A25A-4EF8-AE28-B92BD2127611}" type="datetime1">
              <a:rPr lang="fr-BE" smtClean="0"/>
              <a:t>24-06-21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3275-B71A-4EA4-A6AE-61467443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81486"/>
      </p:ext>
    </p:extLst>
  </p:cSld>
  <p:clrMapOvr>
    <a:masterClrMapping/>
  </p:clrMapOvr>
  <p:hf sldNum="0"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EE7B-A25A-4EF8-AE28-B92BD2127611}" type="datetime1">
              <a:rPr lang="fr-BE" smtClean="0"/>
              <a:t>24-06-21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3275-B71A-4EA4-A6AE-61467443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18388"/>
      </p:ext>
    </p:extLst>
  </p:cSld>
  <p:clrMapOvr>
    <a:masterClrMapping/>
  </p:clrMapOvr>
  <p:hf sldNum="0"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EE7B-A25A-4EF8-AE28-B92BD2127611}" type="datetime1">
              <a:rPr lang="fr-BE" smtClean="0"/>
              <a:t>24-06-21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3275-B71A-4EA4-A6AE-61467443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52675"/>
      </p:ext>
    </p:extLst>
  </p:cSld>
  <p:clrMapOvr>
    <a:masterClrMapping/>
  </p:clrMapOvr>
  <p:hf sldNum="0"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5"/>
            <a:ext cx="3008313" cy="1162051"/>
          </a:xfrm>
        </p:spPr>
        <p:txBody>
          <a:bodyPr anchor="b"/>
          <a:lstStyle>
            <a:lvl1pPr algn="l">
              <a:defRPr sz="1973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4" y="273057"/>
            <a:ext cx="5111749" cy="5853113"/>
          </a:xfrm>
        </p:spPr>
        <p:txBody>
          <a:bodyPr/>
          <a:lstStyle>
            <a:lvl1pPr>
              <a:defRPr sz="3123"/>
            </a:lvl1pPr>
            <a:lvl2pPr>
              <a:defRPr sz="2630"/>
            </a:lvl2pPr>
            <a:lvl3pPr>
              <a:defRPr sz="2219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315"/>
            </a:lvl1pPr>
            <a:lvl2pPr marL="437795" indent="0">
              <a:buNone/>
              <a:defRPr sz="1151"/>
            </a:lvl2pPr>
            <a:lvl3pPr marL="875591" indent="0">
              <a:buNone/>
              <a:defRPr sz="986"/>
            </a:lvl3pPr>
            <a:lvl4pPr marL="1313386" indent="0">
              <a:buNone/>
              <a:defRPr sz="904"/>
            </a:lvl4pPr>
            <a:lvl5pPr marL="1751180" indent="0">
              <a:buNone/>
              <a:defRPr sz="904"/>
            </a:lvl5pPr>
            <a:lvl6pPr marL="2188974" indent="0">
              <a:buNone/>
              <a:defRPr sz="904"/>
            </a:lvl6pPr>
            <a:lvl7pPr marL="2626772" indent="0">
              <a:buNone/>
              <a:defRPr sz="904"/>
            </a:lvl7pPr>
            <a:lvl8pPr marL="3064566" indent="0">
              <a:buNone/>
              <a:defRPr sz="904"/>
            </a:lvl8pPr>
            <a:lvl9pPr marL="3502361" indent="0">
              <a:buNone/>
              <a:defRPr sz="904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EE7B-A25A-4EF8-AE28-B92BD2127611}" type="datetime1">
              <a:rPr lang="fr-BE" smtClean="0"/>
              <a:t>24-06-21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3275-B71A-4EA4-A6AE-61467443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91549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EDFB-1470-4E6C-93F0-95E1D66A888D}" type="datetime1">
              <a:rPr lang="fr-BE" smtClean="0"/>
              <a:t>24-06-21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3275-B71A-4EA4-A6AE-61467443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83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90" y="4800603"/>
            <a:ext cx="5486400" cy="566738"/>
          </a:xfrm>
        </p:spPr>
        <p:txBody>
          <a:bodyPr anchor="b"/>
          <a:lstStyle>
            <a:lvl1pPr algn="l">
              <a:defRPr sz="1973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90" y="612776"/>
            <a:ext cx="5486400" cy="4114800"/>
          </a:xfrm>
        </p:spPr>
        <p:txBody>
          <a:bodyPr/>
          <a:lstStyle>
            <a:lvl1pPr marL="0" indent="0">
              <a:buNone/>
              <a:defRPr sz="3123"/>
            </a:lvl1pPr>
            <a:lvl2pPr marL="437795" indent="0">
              <a:buNone/>
              <a:defRPr sz="2630"/>
            </a:lvl2pPr>
            <a:lvl3pPr marL="875591" indent="0">
              <a:buNone/>
              <a:defRPr sz="2219"/>
            </a:lvl3pPr>
            <a:lvl4pPr marL="1313386" indent="0">
              <a:buNone/>
              <a:defRPr sz="1973"/>
            </a:lvl4pPr>
            <a:lvl5pPr marL="1751180" indent="0">
              <a:buNone/>
              <a:defRPr sz="1973"/>
            </a:lvl5pPr>
            <a:lvl6pPr marL="2188974" indent="0">
              <a:buNone/>
              <a:defRPr sz="1973"/>
            </a:lvl6pPr>
            <a:lvl7pPr marL="2626772" indent="0">
              <a:buNone/>
              <a:defRPr sz="1973"/>
            </a:lvl7pPr>
            <a:lvl8pPr marL="3064566" indent="0">
              <a:buNone/>
              <a:defRPr sz="1973"/>
            </a:lvl8pPr>
            <a:lvl9pPr marL="3502361" indent="0">
              <a:buNone/>
              <a:defRPr sz="1973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90" y="5367341"/>
            <a:ext cx="5486400" cy="804862"/>
          </a:xfrm>
        </p:spPr>
        <p:txBody>
          <a:bodyPr/>
          <a:lstStyle>
            <a:lvl1pPr marL="0" indent="0">
              <a:buNone/>
              <a:defRPr sz="1315"/>
            </a:lvl1pPr>
            <a:lvl2pPr marL="437795" indent="0">
              <a:buNone/>
              <a:defRPr sz="1151"/>
            </a:lvl2pPr>
            <a:lvl3pPr marL="875591" indent="0">
              <a:buNone/>
              <a:defRPr sz="986"/>
            </a:lvl3pPr>
            <a:lvl4pPr marL="1313386" indent="0">
              <a:buNone/>
              <a:defRPr sz="904"/>
            </a:lvl4pPr>
            <a:lvl5pPr marL="1751180" indent="0">
              <a:buNone/>
              <a:defRPr sz="904"/>
            </a:lvl5pPr>
            <a:lvl6pPr marL="2188974" indent="0">
              <a:buNone/>
              <a:defRPr sz="904"/>
            </a:lvl6pPr>
            <a:lvl7pPr marL="2626772" indent="0">
              <a:buNone/>
              <a:defRPr sz="904"/>
            </a:lvl7pPr>
            <a:lvl8pPr marL="3064566" indent="0">
              <a:buNone/>
              <a:defRPr sz="904"/>
            </a:lvl8pPr>
            <a:lvl9pPr marL="3502361" indent="0">
              <a:buNone/>
              <a:defRPr sz="904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EE7B-A25A-4EF8-AE28-B92BD2127611}" type="datetime1">
              <a:rPr lang="fr-BE" smtClean="0"/>
              <a:t>24-06-21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3275-B71A-4EA4-A6AE-61467443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99774"/>
      </p:ext>
    </p:extLst>
  </p:cSld>
  <p:clrMapOvr>
    <a:masterClrMapping/>
  </p:clrMapOvr>
  <p:hf sldNum="0"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EE7B-A25A-4EF8-AE28-B92BD2127611}" type="datetime1">
              <a:rPr lang="fr-BE" smtClean="0"/>
              <a:t>24-06-21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3275-B71A-4EA4-A6AE-61467443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43278"/>
      </p:ext>
    </p:extLst>
  </p:cSld>
  <p:clrMapOvr>
    <a:masterClrMapping/>
  </p:clrMapOvr>
  <p:hf sldNum="0"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1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274643"/>
            <a:ext cx="6019799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7EE7B-A25A-4EF8-AE28-B92BD2127611}" type="datetime1">
              <a:rPr lang="fr-BE" smtClean="0"/>
              <a:t>24-06-21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3275-B71A-4EA4-A6AE-61467443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4388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0B3A-E8E8-4E50-B14E-25B91E99640F}" type="datetime1">
              <a:rPr lang="fr-BE" smtClean="0"/>
              <a:t>24-06-21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3275-B71A-4EA4-A6AE-61467443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11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144D8-BD01-4246-AC6F-4636841A8361}" type="datetime1">
              <a:rPr lang="fr-BE" smtClean="0"/>
              <a:t>24-06-21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3275-B71A-4EA4-A6AE-61467443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151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C93BD-2924-4E03-A146-4E8A5B5B19A1}" type="datetime1">
              <a:rPr lang="fr-BE" smtClean="0"/>
              <a:t>24-06-21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3275-B71A-4EA4-A6AE-61467443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11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A3244-D89D-4BC2-8D0D-2C23B4B5C8A9}" type="datetime1">
              <a:rPr lang="fr-BE" smtClean="0"/>
              <a:t>24-06-21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3275-B71A-4EA4-A6AE-61467443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8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C6B49-9042-48BA-B1E3-ED4F17E8C734}" type="datetime1">
              <a:rPr lang="fr-BE" smtClean="0"/>
              <a:t>24-06-21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3275-B71A-4EA4-A6AE-61467443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46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30179-445A-4F7B-B1E0-26EA407D62BD}" type="datetime1">
              <a:rPr lang="fr-BE" smtClean="0"/>
              <a:t>24-06-21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3275-B71A-4EA4-A6AE-61467443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48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5045B-25FB-4262-84D0-7F9D1133DD39}" type="datetime1">
              <a:rPr lang="fr-BE" smtClean="0"/>
              <a:t>24-06-21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93275-B71A-4EA4-A6AE-61467443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7EE7B-A25A-4EF8-AE28-B92BD2127611}" type="datetime1">
              <a:rPr lang="fr-BE" smtClean="0"/>
              <a:t>24-06-21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93275-B71A-4EA4-A6AE-61467443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18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 vert="horz" lIns="106532" tIns="53267" rIns="106532" bIns="53267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2" y="1600207"/>
            <a:ext cx="8229600" cy="4525963"/>
          </a:xfrm>
          <a:prstGeom prst="rect">
            <a:avLst/>
          </a:prstGeom>
        </p:spPr>
        <p:txBody>
          <a:bodyPr vert="horz" lIns="106532" tIns="53267" rIns="106532" bIns="53267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lIns="106532" tIns="53267" rIns="106532" bIns="53267" rtlCol="0" anchor="ctr"/>
          <a:lstStyle>
            <a:lvl1pPr algn="l">
              <a:defRPr sz="11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7EE7B-A25A-4EF8-AE28-B92BD2127611}" type="datetime1">
              <a:rPr lang="fr-BE" smtClean="0"/>
              <a:t>24-06-21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2" y="6356354"/>
            <a:ext cx="2895601" cy="365125"/>
          </a:xfrm>
          <a:prstGeom prst="rect">
            <a:avLst/>
          </a:prstGeom>
        </p:spPr>
        <p:txBody>
          <a:bodyPr vert="horz" lIns="106532" tIns="53267" rIns="106532" bIns="53267" rtlCol="0" anchor="ctr"/>
          <a:lstStyle>
            <a:lvl1pPr algn="ctr">
              <a:defRPr sz="11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2" y="6356354"/>
            <a:ext cx="2133600" cy="365125"/>
          </a:xfrm>
          <a:prstGeom prst="rect">
            <a:avLst/>
          </a:prstGeom>
        </p:spPr>
        <p:txBody>
          <a:bodyPr vert="horz" lIns="106532" tIns="53267" rIns="106532" bIns="53267" rtlCol="0" anchor="ctr"/>
          <a:lstStyle>
            <a:lvl1pPr algn="r">
              <a:defRPr sz="11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93275-B71A-4EA4-A6AE-6146744373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7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defTabSz="875591" rtl="0" eaLnBrk="1" latinLnBrk="0" hangingPunct="1">
        <a:spcBef>
          <a:spcPct val="0"/>
        </a:spcBef>
        <a:buNone/>
        <a:defRPr sz="42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8347" indent="-328347" algn="l" defTabSz="875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3123" kern="1200">
          <a:solidFill>
            <a:schemeClr val="tx1"/>
          </a:solidFill>
          <a:latin typeface="+mn-lt"/>
          <a:ea typeface="+mn-ea"/>
          <a:cs typeface="+mn-cs"/>
        </a:defRPr>
      </a:lvl1pPr>
      <a:lvl2pPr marL="711418" indent="-273622" algn="l" defTabSz="875591" rtl="0" eaLnBrk="1" latinLnBrk="0" hangingPunct="1">
        <a:spcBef>
          <a:spcPct val="20000"/>
        </a:spcBef>
        <a:buFont typeface="Arial" panose="020B0604020202020204" pitchFamily="34" charset="0"/>
        <a:buChar char="–"/>
        <a:defRPr sz="2630" kern="1200">
          <a:solidFill>
            <a:schemeClr val="tx1"/>
          </a:solidFill>
          <a:latin typeface="+mn-lt"/>
          <a:ea typeface="+mn-ea"/>
          <a:cs typeface="+mn-cs"/>
        </a:defRPr>
      </a:lvl2pPr>
      <a:lvl3pPr marL="1094488" indent="-218897" algn="l" defTabSz="875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19" kern="1200">
          <a:solidFill>
            <a:schemeClr val="tx1"/>
          </a:solidFill>
          <a:latin typeface="+mn-lt"/>
          <a:ea typeface="+mn-ea"/>
          <a:cs typeface="+mn-cs"/>
        </a:defRPr>
      </a:lvl3pPr>
      <a:lvl4pPr marL="1532283" indent="-218897" algn="l" defTabSz="875591" rtl="0" eaLnBrk="1" latinLnBrk="0" hangingPunct="1">
        <a:spcBef>
          <a:spcPct val="20000"/>
        </a:spcBef>
        <a:buFont typeface="Arial" panose="020B0604020202020204" pitchFamily="34" charset="0"/>
        <a:buChar char="–"/>
        <a:defRPr sz="1973" kern="1200">
          <a:solidFill>
            <a:schemeClr val="tx1"/>
          </a:solidFill>
          <a:latin typeface="+mn-lt"/>
          <a:ea typeface="+mn-ea"/>
          <a:cs typeface="+mn-cs"/>
        </a:defRPr>
      </a:lvl4pPr>
      <a:lvl5pPr marL="1970078" indent="-218897" algn="l" defTabSz="875591" rtl="0" eaLnBrk="1" latinLnBrk="0" hangingPunct="1">
        <a:spcBef>
          <a:spcPct val="20000"/>
        </a:spcBef>
        <a:buFont typeface="Arial" panose="020B0604020202020204" pitchFamily="34" charset="0"/>
        <a:buChar char="»"/>
        <a:defRPr sz="1973" kern="1200">
          <a:solidFill>
            <a:schemeClr val="tx1"/>
          </a:solidFill>
          <a:latin typeface="+mn-lt"/>
          <a:ea typeface="+mn-ea"/>
          <a:cs typeface="+mn-cs"/>
        </a:defRPr>
      </a:lvl5pPr>
      <a:lvl6pPr marL="2407874" indent="-218897" algn="l" defTabSz="875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6pPr>
      <a:lvl7pPr marL="2845668" indent="-218897" algn="l" defTabSz="875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7pPr>
      <a:lvl8pPr marL="3283463" indent="-218897" algn="l" defTabSz="875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8pPr>
      <a:lvl9pPr marL="3721257" indent="-218897" algn="l" defTabSz="875591" rtl="0" eaLnBrk="1" latinLnBrk="0" hangingPunct="1">
        <a:spcBef>
          <a:spcPct val="20000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75591" rtl="0" eaLnBrk="1" latinLnBrk="0" hangingPunct="1">
        <a:defRPr sz="1726" kern="1200">
          <a:solidFill>
            <a:schemeClr val="tx1"/>
          </a:solidFill>
          <a:latin typeface="+mn-lt"/>
          <a:ea typeface="+mn-ea"/>
          <a:cs typeface="+mn-cs"/>
        </a:defRPr>
      </a:lvl1pPr>
      <a:lvl2pPr marL="437795" algn="l" defTabSz="875591" rtl="0" eaLnBrk="1" latinLnBrk="0" hangingPunct="1">
        <a:defRPr sz="1726" kern="1200">
          <a:solidFill>
            <a:schemeClr val="tx1"/>
          </a:solidFill>
          <a:latin typeface="+mn-lt"/>
          <a:ea typeface="+mn-ea"/>
          <a:cs typeface="+mn-cs"/>
        </a:defRPr>
      </a:lvl2pPr>
      <a:lvl3pPr marL="875591" algn="l" defTabSz="875591" rtl="0" eaLnBrk="1" latinLnBrk="0" hangingPunct="1">
        <a:defRPr sz="1726" kern="1200">
          <a:solidFill>
            <a:schemeClr val="tx1"/>
          </a:solidFill>
          <a:latin typeface="+mn-lt"/>
          <a:ea typeface="+mn-ea"/>
          <a:cs typeface="+mn-cs"/>
        </a:defRPr>
      </a:lvl3pPr>
      <a:lvl4pPr marL="1313386" algn="l" defTabSz="875591" rtl="0" eaLnBrk="1" latinLnBrk="0" hangingPunct="1">
        <a:defRPr sz="1726" kern="1200">
          <a:solidFill>
            <a:schemeClr val="tx1"/>
          </a:solidFill>
          <a:latin typeface="+mn-lt"/>
          <a:ea typeface="+mn-ea"/>
          <a:cs typeface="+mn-cs"/>
        </a:defRPr>
      </a:lvl4pPr>
      <a:lvl5pPr marL="1751180" algn="l" defTabSz="875591" rtl="0" eaLnBrk="1" latinLnBrk="0" hangingPunct="1">
        <a:defRPr sz="1726" kern="1200">
          <a:solidFill>
            <a:schemeClr val="tx1"/>
          </a:solidFill>
          <a:latin typeface="+mn-lt"/>
          <a:ea typeface="+mn-ea"/>
          <a:cs typeface="+mn-cs"/>
        </a:defRPr>
      </a:lvl5pPr>
      <a:lvl6pPr marL="2188974" algn="l" defTabSz="875591" rtl="0" eaLnBrk="1" latinLnBrk="0" hangingPunct="1">
        <a:defRPr sz="1726" kern="1200">
          <a:solidFill>
            <a:schemeClr val="tx1"/>
          </a:solidFill>
          <a:latin typeface="+mn-lt"/>
          <a:ea typeface="+mn-ea"/>
          <a:cs typeface="+mn-cs"/>
        </a:defRPr>
      </a:lvl6pPr>
      <a:lvl7pPr marL="2626772" algn="l" defTabSz="875591" rtl="0" eaLnBrk="1" latinLnBrk="0" hangingPunct="1">
        <a:defRPr sz="1726" kern="1200">
          <a:solidFill>
            <a:schemeClr val="tx1"/>
          </a:solidFill>
          <a:latin typeface="+mn-lt"/>
          <a:ea typeface="+mn-ea"/>
          <a:cs typeface="+mn-cs"/>
        </a:defRPr>
      </a:lvl7pPr>
      <a:lvl8pPr marL="3064566" algn="l" defTabSz="875591" rtl="0" eaLnBrk="1" latinLnBrk="0" hangingPunct="1">
        <a:defRPr sz="1726" kern="1200">
          <a:solidFill>
            <a:schemeClr val="tx1"/>
          </a:solidFill>
          <a:latin typeface="+mn-lt"/>
          <a:ea typeface="+mn-ea"/>
          <a:cs typeface="+mn-cs"/>
        </a:defRPr>
      </a:lvl8pPr>
      <a:lvl9pPr marL="3502361" algn="l" defTabSz="875591" rtl="0" eaLnBrk="1" latinLnBrk="0" hangingPunct="1">
        <a:defRPr sz="17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hyperlink" Target="http://www.menti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jpg"/><Relationship Id="rId7" Type="http://schemas.openxmlformats.org/officeDocument/2006/relationships/diagramQuickStyle" Target="../diagrams/quickStyl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hyperlink" Target="http://www.abcwaremme.com/comite" TargetMode="External"/><Relationship Id="rId9" Type="http://schemas.microsoft.com/office/2007/relationships/diagramDrawing" Target="../diagrams/drawing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hyperlink" Target="http://www.cpliege.be/index1366.as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4" Type="http://schemas.openxmlformats.org/officeDocument/2006/relationships/hyperlink" Target="https://www.abcwaremme.com/club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openxmlformats.org/officeDocument/2006/relationships/hyperlink" Target="https://www.abcwaremme.com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6" Type="http://schemas.openxmlformats.org/officeDocument/2006/relationships/hyperlink" Target="mailto:abcwaremme.web@gmail.com" TargetMode="External"/><Relationship Id="rId5" Type="http://schemas.openxmlformats.org/officeDocument/2006/relationships/hyperlink" Target="mailto:abcwaremme0709@gmail.com" TargetMode="Externa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hyperlink" Target="http://www.menti.com/" TargetMode="Externa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hyperlink" Target="http://www.abcwaremme.com/" TargetMode="Externa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notesSlide" Target="../notesSlides/notesSlide6.xml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diagramData" Target="../diagrams/data1.xml"/><Relationship Id="rId5" Type="http://schemas.openxmlformats.org/officeDocument/2006/relationships/hyperlink" Target="http://www.abcwaremme.com/comite" TargetMode="External"/><Relationship Id="rId10" Type="http://schemas.microsoft.com/office/2007/relationships/diagramDrawing" Target="../diagrams/drawing1.xml"/><Relationship Id="rId4" Type="http://schemas.openxmlformats.org/officeDocument/2006/relationships/image" Target="../media/image2.jp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348880"/>
            <a:ext cx="7772400" cy="1470025"/>
          </a:xfrm>
        </p:spPr>
        <p:txBody>
          <a:bodyPr>
            <a:noAutofit/>
          </a:bodyPr>
          <a:lstStyle/>
          <a:p>
            <a:r>
              <a:rPr lang="fr-BE" sz="5400" dirty="0">
                <a:solidFill>
                  <a:srgbClr val="C00000"/>
                </a:solidFill>
              </a:rPr>
              <a:t>Saison 2021-2022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540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Bienvenue</a:t>
            </a:r>
            <a:r>
              <a:rPr lang="en-US" sz="5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pic>
        <p:nvPicPr>
          <p:cNvPr id="1026" name="Picture 2" descr="https://static.wixstatic.com/media/181632_32021b6ce19845b39c622fea479a1d59~mv2.png/v1/fill/w_345,h_76,al_c,usm_0.66_1.00_0.01/181632_32021b6ce19845b39c622fea479a1d59~mv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5" y="5949280"/>
            <a:ext cx="328612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500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dirty="0">
                <a:solidFill>
                  <a:srgbClr val="C00000"/>
                </a:solidFill>
              </a:rPr>
              <a:t>Au menu…(session générale)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/>
              <a:t>Sondage</a:t>
            </a:r>
          </a:p>
          <a:p>
            <a:r>
              <a:rPr lang="fr-BE" dirty="0"/>
              <a:t>Contexte</a:t>
            </a:r>
          </a:p>
          <a:p>
            <a:r>
              <a:rPr lang="fr-BE" dirty="0"/>
              <a:t>Structure du club</a:t>
            </a:r>
          </a:p>
          <a:p>
            <a:r>
              <a:rPr lang="fr-BE" dirty="0"/>
              <a:t>Sportif</a:t>
            </a:r>
          </a:p>
          <a:p>
            <a:r>
              <a:rPr lang="fr-BE" dirty="0"/>
              <a:t>Finances</a:t>
            </a:r>
          </a:p>
          <a:p>
            <a:r>
              <a:rPr lang="fr-BE" dirty="0"/>
              <a:t>Non-sportif</a:t>
            </a:r>
          </a:p>
          <a:p>
            <a:r>
              <a:rPr lang="fr-BE" dirty="0"/>
              <a:t>Moyens de communication </a:t>
            </a:r>
          </a:p>
          <a:p>
            <a:pPr lvl="1"/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8C2A-927A-4989-9299-559EB193E2D0}" type="datetime1">
              <a:rPr lang="fr-BE" smtClean="0"/>
              <a:t>24-06-21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55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762BB-7030-4669-8D44-DD8AAAC30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Sondage</a:t>
            </a:r>
            <a:endParaRPr lang="fr-BE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E4213-E3C5-498D-996C-31FF6E58C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Connectez-vous</a:t>
            </a:r>
            <a:r>
              <a:rPr lang="en-US" dirty="0"/>
              <a:t> à </a:t>
            </a:r>
            <a:r>
              <a:rPr lang="en-US" dirty="0">
                <a:hlinkClick r:id="rId4"/>
              </a:rPr>
              <a:t>www.menti.com</a:t>
            </a:r>
            <a:endParaRPr lang="en-US" dirty="0"/>
          </a:p>
          <a:p>
            <a:r>
              <a:rPr lang="en-US" dirty="0"/>
              <a:t>Code 9837 3025</a:t>
            </a:r>
          </a:p>
          <a:p>
            <a:endParaRPr lang="en-US" dirty="0"/>
          </a:p>
          <a:p>
            <a:endParaRPr lang="fr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44508-A647-44A3-8729-D4004E8EA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EDFB-1470-4E6C-93F0-95E1D66A888D}" type="datetime1">
              <a:rPr lang="fr-BE" smtClean="0"/>
              <a:t>24-06-21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49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4000" dirty="0">
                <a:solidFill>
                  <a:srgbClr val="C00000"/>
                </a:solidFill>
              </a:rPr>
              <a:t>Contexte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66CE6-ED12-4293-9E61-585A1F73B203}" type="datetime1">
              <a:rPr lang="fr-BE" smtClean="0"/>
              <a:t>24-06-21</a:t>
            </a:fld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7DB4053-EF33-49C3-ADBA-344F03190CC2}"/>
              </a:ext>
            </a:extLst>
          </p:cNvPr>
          <p:cNvGrpSpPr/>
          <p:nvPr/>
        </p:nvGrpSpPr>
        <p:grpSpPr>
          <a:xfrm>
            <a:off x="4644008" y="2564904"/>
            <a:ext cx="4312146" cy="2633464"/>
            <a:chOff x="2415927" y="1492188"/>
            <a:chExt cx="4312146" cy="2633464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73F6D663-A6B4-4AD5-8BF0-1CF4A13B353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85215864"/>
                </p:ext>
              </p:extLst>
            </p:nvPr>
          </p:nvGraphicFramePr>
          <p:xfrm>
            <a:off x="2415927" y="1564196"/>
            <a:ext cx="4312146" cy="25614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2CE66B94-0152-436E-A08B-29FD12F32D09}"/>
                </a:ext>
              </a:extLst>
            </p:cNvPr>
            <p:cNvSpPr/>
            <p:nvPr/>
          </p:nvSpPr>
          <p:spPr>
            <a:xfrm>
              <a:off x="4355976" y="2068252"/>
              <a:ext cx="216024" cy="576064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9ACC2437-5C01-46E0-8BBA-29D7B6AA9D63}"/>
                </a:ext>
              </a:extLst>
            </p:cNvPr>
            <p:cNvSpPr/>
            <p:nvPr/>
          </p:nvSpPr>
          <p:spPr>
            <a:xfrm>
              <a:off x="6253418" y="1492188"/>
              <a:ext cx="216024" cy="576064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191CF6B-99E8-44CA-91B4-BA3BC4649F33}"/>
              </a:ext>
            </a:extLst>
          </p:cNvPr>
          <p:cNvSpPr txBox="1">
            <a:spLocks/>
          </p:cNvSpPr>
          <p:nvPr/>
        </p:nvSpPr>
        <p:spPr>
          <a:xfrm>
            <a:off x="34969" y="1417638"/>
            <a:ext cx="4537031" cy="4938712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800" dirty="0"/>
              <a:t>Forte croissance</a:t>
            </a:r>
          </a:p>
          <a:p>
            <a:pPr lvl="1"/>
            <a:r>
              <a:rPr lang="fr-BE" sz="2400" dirty="0"/>
              <a:t>&gt; 200 membres (hors babys)</a:t>
            </a:r>
          </a:p>
          <a:p>
            <a:pPr lvl="1"/>
            <a:r>
              <a:rPr lang="fr-BE" sz="2400" dirty="0">
                <a:solidFill>
                  <a:srgbClr val="C00000"/>
                </a:solidFill>
              </a:rPr>
              <a:t>21 équipes !</a:t>
            </a:r>
          </a:p>
          <a:p>
            <a:pPr lvl="1"/>
            <a:r>
              <a:rPr lang="fr-BE" sz="2400" dirty="0"/>
              <a:t>Stabiliser et gérer </a:t>
            </a:r>
          </a:p>
          <a:p>
            <a:pPr lvl="1"/>
            <a:r>
              <a:rPr lang="fr-BE" sz="2400" dirty="0"/>
              <a:t>Garder le cap, ensemble, avec vous!</a:t>
            </a:r>
          </a:p>
          <a:p>
            <a:pPr lvl="2"/>
            <a:r>
              <a:rPr lang="fr-BE" sz="2000" dirty="0"/>
              <a:t>&gt; 400 réalités de familles différentes</a:t>
            </a:r>
          </a:p>
          <a:p>
            <a:pPr lvl="2"/>
            <a:r>
              <a:rPr lang="fr-BE" sz="2000" dirty="0"/>
              <a:t>Gestion en transparence et honnêteté</a:t>
            </a:r>
          </a:p>
          <a:p>
            <a:pPr lvl="1"/>
            <a:r>
              <a:rPr lang="fr-BE" sz="2400" dirty="0"/>
              <a:t>Cotisations inchangées - </a:t>
            </a:r>
            <a:r>
              <a:rPr lang="fr-BE" sz="2400" dirty="0">
                <a:solidFill>
                  <a:srgbClr val="C00000"/>
                </a:solidFill>
              </a:rPr>
              <a:t>A rentrer pour le 1er septembre 2021</a:t>
            </a:r>
          </a:p>
          <a:p>
            <a:pPr lvl="1"/>
            <a:endParaRPr lang="fr-BE" dirty="0"/>
          </a:p>
          <a:p>
            <a:pPr lvl="1"/>
            <a:endParaRPr lang="fr-BE" sz="2400" dirty="0"/>
          </a:p>
          <a:p>
            <a:pPr lvl="1"/>
            <a:endParaRPr lang="fr-BE" sz="2400" dirty="0"/>
          </a:p>
          <a:p>
            <a:endParaRPr lang="fr-BE" sz="2800" dirty="0"/>
          </a:p>
          <a:p>
            <a:endParaRPr lang="fr-BE" sz="2800" dirty="0"/>
          </a:p>
          <a:p>
            <a:endParaRPr lang="fr-BE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7629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rgbClr val="C00000"/>
                </a:solidFill>
              </a:rPr>
              <a:t>Structure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fr-BE" dirty="0">
                <a:hlinkClick r:id="rId4"/>
              </a:rPr>
              <a:t>www.abcwaremme.com/comite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8C2A-927A-4989-9299-559EB193E2D0}" type="datetime1">
              <a:rPr lang="fr-BE" smtClean="0"/>
              <a:t>24-06-21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2ABA59A-C729-43B3-919D-92D045F128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83847"/>
              </p:ext>
            </p:extLst>
          </p:nvPr>
        </p:nvGraphicFramePr>
        <p:xfrm>
          <a:off x="482677" y="2708920"/>
          <a:ext cx="8229600" cy="306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42514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rgbClr val="C00000"/>
                </a:solidFill>
              </a:rPr>
              <a:t>Sportif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77500" lnSpcReduction="20000"/>
          </a:bodyPr>
          <a:lstStyle/>
          <a:p>
            <a:r>
              <a:rPr lang="fr-BE" dirty="0"/>
              <a:t>Saison 2021-2022</a:t>
            </a:r>
          </a:p>
          <a:p>
            <a:pPr lvl="1"/>
            <a:r>
              <a:rPr lang="fr-BE" dirty="0"/>
              <a:t>Championnat à partir du WE du 25 septembre 2021</a:t>
            </a:r>
          </a:p>
          <a:p>
            <a:pPr lvl="2"/>
            <a:r>
              <a:rPr lang="fr-BE" dirty="0"/>
              <a:t>Aout-septembre : matchs de coupe</a:t>
            </a:r>
          </a:p>
          <a:p>
            <a:pPr lvl="1"/>
            <a:r>
              <a:rPr lang="fr-BE" dirty="0"/>
              <a:t>Calendrier matchs </a:t>
            </a:r>
          </a:p>
          <a:p>
            <a:pPr lvl="2"/>
            <a:r>
              <a:rPr lang="fr-BE" dirty="0"/>
              <a:t>&gt; U13, sur le site web du club</a:t>
            </a:r>
          </a:p>
          <a:p>
            <a:pPr lvl="3"/>
            <a:r>
              <a:rPr lang="fr-BE" dirty="0"/>
              <a:t>Onglet Equipe</a:t>
            </a:r>
          </a:p>
          <a:p>
            <a:pPr lvl="2"/>
            <a:r>
              <a:rPr lang="fr-BE" dirty="0"/>
              <a:t>&lt;U12 : </a:t>
            </a:r>
            <a:r>
              <a:rPr lang="fr-BE" dirty="0">
                <a:hlinkClick r:id="rId4"/>
              </a:rPr>
              <a:t>http://www.cpliege.be/index1366.asp</a:t>
            </a:r>
            <a:endParaRPr lang="fr-BE" dirty="0"/>
          </a:p>
          <a:p>
            <a:pPr marL="1371600" lvl="3" indent="0">
              <a:buNone/>
            </a:pPr>
            <a:r>
              <a:rPr lang="fr-BE" dirty="0"/>
              <a:t>Les clubs/calendrier personnalisé</a:t>
            </a:r>
          </a:p>
          <a:p>
            <a:pPr lvl="2"/>
            <a:endParaRPr lang="fr-BE" dirty="0"/>
          </a:p>
          <a:p>
            <a:r>
              <a:rPr lang="fr-BE" dirty="0"/>
              <a:t>Formations (septembre)</a:t>
            </a:r>
          </a:p>
          <a:p>
            <a:pPr lvl="1"/>
            <a:r>
              <a:rPr lang="fr-BE" dirty="0"/>
              <a:t>Feuilles de match / catégorie</a:t>
            </a:r>
          </a:p>
          <a:p>
            <a:pPr lvl="1"/>
            <a:r>
              <a:rPr lang="fr-BE" dirty="0"/>
              <a:t>Règles mini-basket – arbitrage</a:t>
            </a:r>
          </a:p>
          <a:p>
            <a:pPr lvl="1"/>
            <a:endParaRPr lang="fr-BE" dirty="0"/>
          </a:p>
          <a:p>
            <a:r>
              <a:rPr lang="fr-BE" dirty="0"/>
              <a:t>Cotisation payée  </a:t>
            </a:r>
          </a:p>
          <a:p>
            <a:pPr lvl="1"/>
            <a:r>
              <a:rPr lang="fr-BE" dirty="0"/>
              <a:t>condition d’accès au terrain &gt; 1</a:t>
            </a:r>
            <a:r>
              <a:rPr lang="fr-BE" baseline="30000" dirty="0"/>
              <a:t>er</a:t>
            </a:r>
            <a:r>
              <a:rPr lang="fr-BE" dirty="0"/>
              <a:t> septembre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8C2A-927A-4989-9299-559EB193E2D0}" type="datetime1">
              <a:rPr lang="fr-BE" smtClean="0"/>
              <a:t>24-06-21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2E5564-B113-4E94-8034-130F462B5540}"/>
              </a:ext>
            </a:extLst>
          </p:cNvPr>
          <p:cNvSpPr/>
          <p:nvPr/>
        </p:nvSpPr>
        <p:spPr>
          <a:xfrm>
            <a:off x="6156176" y="4293096"/>
            <a:ext cx="239369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Christian</a:t>
            </a:r>
          </a:p>
        </p:txBody>
      </p:sp>
    </p:spTree>
    <p:extLst>
      <p:ext uri="{BB962C8B-B14F-4D97-AF65-F5344CB8AC3E}">
        <p14:creationId xmlns:p14="http://schemas.microsoft.com/office/powerpoint/2010/main" val="503415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dirty="0">
                <a:solidFill>
                  <a:srgbClr val="C00000"/>
                </a:solidFill>
              </a:rPr>
              <a:t>Encadrement Sportif 2021-2022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73529-C606-4A6B-A7B3-54062B5AE558}" type="datetime1">
              <a:rPr lang="fr-BE" smtClean="0"/>
              <a:t>24-06-21</a:t>
            </a:fld>
            <a:endParaRPr lang="en-US"/>
          </a:p>
        </p:txBody>
      </p:sp>
      <p:graphicFrame>
        <p:nvGraphicFramePr>
          <p:cNvPr id="49" name="Table 48">
            <a:extLst>
              <a:ext uri="{FF2B5EF4-FFF2-40B4-BE49-F238E27FC236}">
                <a16:creationId xmlns:a16="http://schemas.microsoft.com/office/drawing/2014/main" id="{579AE56F-8A0B-4DAD-9050-F343BE43C4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087173"/>
              </p:ext>
            </p:extLst>
          </p:nvPr>
        </p:nvGraphicFramePr>
        <p:xfrm>
          <a:off x="539552" y="1181550"/>
          <a:ext cx="3781400" cy="5470226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890700">
                  <a:extLst>
                    <a:ext uri="{9D8B030D-6E8A-4147-A177-3AD203B41FA5}">
                      <a16:colId xmlns:a16="http://schemas.microsoft.com/office/drawing/2014/main" val="2924268218"/>
                    </a:ext>
                  </a:extLst>
                </a:gridCol>
                <a:gridCol w="1890700">
                  <a:extLst>
                    <a:ext uri="{9D8B030D-6E8A-4147-A177-3AD203B41FA5}">
                      <a16:colId xmlns:a16="http://schemas.microsoft.com/office/drawing/2014/main" val="940077759"/>
                    </a:ext>
                  </a:extLst>
                </a:gridCol>
              </a:tblGrid>
              <a:tr h="887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Catégorie</a:t>
                      </a:r>
                      <a:endParaRPr lang="fr-BE" sz="1200" b="0" dirty="0">
                        <a:solidFill>
                          <a:sysClr val="windowText" lastClr="000000"/>
                        </a:solidFill>
                        <a:effectLst/>
                        <a:latin typeface="Open Sans" panose="020B0604020202020204" pitchFamily="34" charset="0"/>
                      </a:endParaRPr>
                    </a:p>
                  </a:txBody>
                  <a:tcPr marL="9244" marR="9244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>
                          <a:solidFill>
                            <a:sysClr val="windowText" lastClr="000000"/>
                          </a:solidFill>
                          <a:effectLst/>
                        </a:rPr>
                        <a:t>Coach</a:t>
                      </a:r>
                      <a:endParaRPr lang="fr-BE" sz="1200" b="0">
                        <a:solidFill>
                          <a:sysClr val="windowText" lastClr="000000"/>
                        </a:solidFill>
                        <a:effectLst/>
                        <a:latin typeface="Open Sans" panose="020B0604020202020204" pitchFamily="34" charset="0"/>
                      </a:endParaRPr>
                    </a:p>
                  </a:txBody>
                  <a:tcPr marL="9244" marR="9244" marT="0" marB="0" anchor="ctr"/>
                </a:tc>
                <a:extLst>
                  <a:ext uri="{0D108BD9-81ED-4DB2-BD59-A6C34878D82A}">
                    <a16:rowId xmlns:a16="http://schemas.microsoft.com/office/drawing/2014/main" val="2197197498"/>
                  </a:ext>
                </a:extLst>
              </a:tr>
              <a:tr h="88744">
                <a:tc>
                  <a:txBody>
                    <a:bodyPr/>
                    <a:lstStyle/>
                    <a:p>
                      <a:pPr algn="ctr" rtl="0" fontAlgn="ctr"/>
                      <a:endParaRPr lang="fr-BE" sz="1200" b="0">
                        <a:solidFill>
                          <a:sysClr val="windowText" lastClr="000000"/>
                        </a:solidFill>
                        <a:effectLst/>
                        <a:latin typeface="Open Sans" panose="020B0604020202020204" pitchFamily="34" charset="0"/>
                      </a:endParaRPr>
                    </a:p>
                  </a:txBody>
                  <a:tcPr marL="9244" marR="9244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BE" sz="1200" b="0">
                        <a:solidFill>
                          <a:sysClr val="windowText" lastClr="000000"/>
                        </a:solidFill>
                        <a:effectLst/>
                        <a:latin typeface="Open Sans" panose="020B0604020202020204" pitchFamily="34" charset="0"/>
                      </a:endParaRPr>
                    </a:p>
                  </a:txBody>
                  <a:tcPr marL="9244" marR="9244" marT="0" marB="0" anchor="ctr"/>
                </a:tc>
                <a:extLst>
                  <a:ext uri="{0D108BD9-81ED-4DB2-BD59-A6C34878D82A}">
                    <a16:rowId xmlns:a16="http://schemas.microsoft.com/office/drawing/2014/main" val="3398438312"/>
                  </a:ext>
                </a:extLst>
              </a:tr>
              <a:tr h="17748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>
                          <a:solidFill>
                            <a:sysClr val="windowText" lastClr="000000"/>
                          </a:solidFill>
                          <a:effectLst/>
                        </a:rPr>
                        <a:t>Baby</a:t>
                      </a:r>
                      <a:endParaRPr lang="fr-BE" sz="1200" b="0">
                        <a:solidFill>
                          <a:sysClr val="windowText" lastClr="000000"/>
                        </a:solidFill>
                        <a:effectLst/>
                        <a:latin typeface="Open Sans" panose="020B0604020202020204" pitchFamily="34" charset="0"/>
                      </a:endParaRPr>
                    </a:p>
                  </a:txBody>
                  <a:tcPr marL="9244" marR="9244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Greg L.</a:t>
                      </a:r>
                      <a:endParaRPr lang="fr-BE" sz="1200" b="0" dirty="0">
                        <a:solidFill>
                          <a:sysClr val="windowText" lastClr="000000"/>
                        </a:solidFill>
                        <a:effectLst/>
                        <a:latin typeface="Open Sans" panose="020B0604020202020204" pitchFamily="34" charset="0"/>
                      </a:endParaRPr>
                    </a:p>
                  </a:txBody>
                  <a:tcPr marL="9244" marR="9244" marT="0" marB="0" anchor="ctr"/>
                </a:tc>
                <a:extLst>
                  <a:ext uri="{0D108BD9-81ED-4DB2-BD59-A6C34878D82A}">
                    <a16:rowId xmlns:a16="http://schemas.microsoft.com/office/drawing/2014/main" val="2632367674"/>
                  </a:ext>
                </a:extLst>
              </a:tr>
              <a:tr h="17748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U7</a:t>
                      </a:r>
                      <a:endParaRPr lang="fr-BE" sz="1200" b="0" dirty="0">
                        <a:solidFill>
                          <a:sysClr val="windowText" lastClr="000000"/>
                        </a:solidFill>
                        <a:effectLst/>
                        <a:latin typeface="Open Sans" panose="020B0604020202020204" pitchFamily="34" charset="0"/>
                      </a:endParaRPr>
                    </a:p>
                  </a:txBody>
                  <a:tcPr marL="9244" marR="9244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>
                          <a:solidFill>
                            <a:sysClr val="windowText" lastClr="000000"/>
                          </a:solidFill>
                          <a:effectLst/>
                        </a:rPr>
                        <a:t>Fabienne</a:t>
                      </a:r>
                      <a:endParaRPr lang="fr-BE" sz="1200" b="0">
                        <a:solidFill>
                          <a:sysClr val="windowText" lastClr="000000"/>
                        </a:solidFill>
                        <a:effectLst/>
                        <a:latin typeface="Open Sans" panose="020B0604020202020204" pitchFamily="34" charset="0"/>
                      </a:endParaRPr>
                    </a:p>
                  </a:txBody>
                  <a:tcPr marL="9244" marR="9244" marT="0" marB="0" anchor="ctr"/>
                </a:tc>
                <a:extLst>
                  <a:ext uri="{0D108BD9-81ED-4DB2-BD59-A6C34878D82A}">
                    <a16:rowId xmlns:a16="http://schemas.microsoft.com/office/drawing/2014/main" val="2892785315"/>
                  </a:ext>
                </a:extLst>
              </a:tr>
              <a:tr h="17748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>
                          <a:solidFill>
                            <a:sysClr val="windowText" lastClr="000000"/>
                          </a:solidFill>
                          <a:effectLst/>
                        </a:rPr>
                        <a:t>U8</a:t>
                      </a:r>
                      <a:endParaRPr lang="fr-BE" sz="1200" b="0">
                        <a:solidFill>
                          <a:sysClr val="windowText" lastClr="000000"/>
                        </a:solidFill>
                        <a:effectLst/>
                        <a:latin typeface="Open Sans" panose="020B0604020202020204" pitchFamily="34" charset="0"/>
                      </a:endParaRPr>
                    </a:p>
                  </a:txBody>
                  <a:tcPr marL="9244" marR="9244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>
                          <a:solidFill>
                            <a:sysClr val="windowText" lastClr="000000"/>
                          </a:solidFill>
                          <a:effectLst/>
                        </a:rPr>
                        <a:t>Emeline</a:t>
                      </a:r>
                      <a:endParaRPr lang="fr-BE" sz="1200" b="0">
                        <a:solidFill>
                          <a:sysClr val="windowText" lastClr="000000"/>
                        </a:solidFill>
                        <a:effectLst/>
                        <a:latin typeface="Open Sans" panose="020B0604020202020204" pitchFamily="34" charset="0"/>
                      </a:endParaRPr>
                    </a:p>
                  </a:txBody>
                  <a:tcPr marL="9244" marR="9244" marT="0" marB="0" anchor="ctr"/>
                </a:tc>
                <a:extLst>
                  <a:ext uri="{0D108BD9-81ED-4DB2-BD59-A6C34878D82A}">
                    <a16:rowId xmlns:a16="http://schemas.microsoft.com/office/drawing/2014/main" val="2114311197"/>
                  </a:ext>
                </a:extLst>
              </a:tr>
              <a:tr h="887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>
                          <a:solidFill>
                            <a:sysClr val="windowText" lastClr="000000"/>
                          </a:solidFill>
                          <a:effectLst/>
                        </a:rPr>
                        <a:t>U8</a:t>
                      </a:r>
                      <a:endParaRPr lang="fr-BE" sz="1200" b="0">
                        <a:solidFill>
                          <a:sysClr val="windowText" lastClr="000000"/>
                        </a:solidFill>
                        <a:effectLst/>
                        <a:latin typeface="Open Sans" panose="020B0604020202020204" pitchFamily="34" charset="0"/>
                      </a:endParaRPr>
                    </a:p>
                  </a:txBody>
                  <a:tcPr marL="9244" marR="9244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>
                          <a:solidFill>
                            <a:sysClr val="windowText" lastClr="000000"/>
                          </a:solidFill>
                          <a:effectLst/>
                        </a:rPr>
                        <a:t>Michel</a:t>
                      </a:r>
                      <a:endParaRPr lang="fr-BE" sz="1200" b="0">
                        <a:solidFill>
                          <a:sysClr val="windowText" lastClr="000000"/>
                        </a:solidFill>
                        <a:effectLst/>
                        <a:latin typeface="Open Sans" panose="020B0604020202020204" pitchFamily="34" charset="0"/>
                      </a:endParaRPr>
                    </a:p>
                  </a:txBody>
                  <a:tcPr marL="9244" marR="9244" marT="0" marB="0" anchor="ctr"/>
                </a:tc>
                <a:extLst>
                  <a:ext uri="{0D108BD9-81ED-4DB2-BD59-A6C34878D82A}">
                    <a16:rowId xmlns:a16="http://schemas.microsoft.com/office/drawing/2014/main" val="4138158393"/>
                  </a:ext>
                </a:extLst>
              </a:tr>
              <a:tr h="17748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>
                          <a:solidFill>
                            <a:sysClr val="windowText" lastClr="000000"/>
                          </a:solidFill>
                          <a:effectLst/>
                        </a:rPr>
                        <a:t>U8</a:t>
                      </a:r>
                      <a:endParaRPr lang="fr-BE" sz="1200" b="0">
                        <a:solidFill>
                          <a:sysClr val="windowText" lastClr="000000"/>
                        </a:solidFill>
                        <a:effectLst/>
                        <a:latin typeface="Open Sans" panose="020B0604020202020204" pitchFamily="34" charset="0"/>
                      </a:endParaRPr>
                    </a:p>
                  </a:txBody>
                  <a:tcPr marL="9244" marR="9244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Joy</a:t>
                      </a:r>
                      <a:endParaRPr lang="fr-BE" sz="1200" b="0" dirty="0">
                        <a:solidFill>
                          <a:sysClr val="windowText" lastClr="000000"/>
                        </a:solidFill>
                        <a:effectLst/>
                        <a:latin typeface="Open Sans" panose="020B0604020202020204" pitchFamily="34" charset="0"/>
                      </a:endParaRPr>
                    </a:p>
                  </a:txBody>
                  <a:tcPr marL="9244" marR="9244" marT="0" marB="0" anchor="ctr"/>
                </a:tc>
                <a:extLst>
                  <a:ext uri="{0D108BD9-81ED-4DB2-BD59-A6C34878D82A}">
                    <a16:rowId xmlns:a16="http://schemas.microsoft.com/office/drawing/2014/main" val="2628053525"/>
                  </a:ext>
                </a:extLst>
              </a:tr>
              <a:tr h="887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>
                          <a:solidFill>
                            <a:sysClr val="windowText" lastClr="000000"/>
                          </a:solidFill>
                          <a:effectLst/>
                        </a:rPr>
                        <a:t>U10</a:t>
                      </a:r>
                      <a:endParaRPr lang="fr-BE" sz="1200" b="0">
                        <a:solidFill>
                          <a:sysClr val="windowText" lastClr="000000"/>
                        </a:solidFill>
                        <a:effectLst/>
                        <a:latin typeface="Open Sans" panose="020B0604020202020204" pitchFamily="34" charset="0"/>
                      </a:endParaRPr>
                    </a:p>
                  </a:txBody>
                  <a:tcPr marL="9244" marR="9244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>
                          <a:solidFill>
                            <a:sysClr val="windowText" lastClr="000000"/>
                          </a:solidFill>
                          <a:effectLst/>
                        </a:rPr>
                        <a:t>Céline</a:t>
                      </a:r>
                      <a:endParaRPr lang="fr-BE" sz="1200" b="0">
                        <a:solidFill>
                          <a:sysClr val="windowText" lastClr="000000"/>
                        </a:solidFill>
                        <a:effectLst/>
                        <a:latin typeface="Open Sans" panose="020B0604020202020204" pitchFamily="34" charset="0"/>
                      </a:endParaRPr>
                    </a:p>
                  </a:txBody>
                  <a:tcPr marL="9244" marR="9244" marT="0" marB="0" anchor="ctr"/>
                </a:tc>
                <a:extLst>
                  <a:ext uri="{0D108BD9-81ED-4DB2-BD59-A6C34878D82A}">
                    <a16:rowId xmlns:a16="http://schemas.microsoft.com/office/drawing/2014/main" val="1011217571"/>
                  </a:ext>
                </a:extLst>
              </a:tr>
              <a:tr h="17748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>
                          <a:solidFill>
                            <a:sysClr val="windowText" lastClr="000000"/>
                          </a:solidFill>
                          <a:effectLst/>
                        </a:rPr>
                        <a:t>U10</a:t>
                      </a:r>
                      <a:endParaRPr lang="fr-BE" sz="1200" b="0">
                        <a:solidFill>
                          <a:sysClr val="windowText" lastClr="000000"/>
                        </a:solidFill>
                        <a:effectLst/>
                        <a:latin typeface="Open Sans" panose="020B0604020202020204" pitchFamily="34" charset="0"/>
                      </a:endParaRPr>
                    </a:p>
                  </a:txBody>
                  <a:tcPr marL="9244" marR="9244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Guillaume</a:t>
                      </a:r>
                      <a:endParaRPr lang="fr-BE" sz="1200" b="0" dirty="0">
                        <a:solidFill>
                          <a:sysClr val="windowText" lastClr="000000"/>
                        </a:solidFill>
                        <a:effectLst/>
                        <a:latin typeface="Open Sans" panose="020B0604020202020204" pitchFamily="34" charset="0"/>
                      </a:endParaRPr>
                    </a:p>
                  </a:txBody>
                  <a:tcPr marL="9244" marR="9244" marT="0" marB="0" anchor="ctr"/>
                </a:tc>
                <a:extLst>
                  <a:ext uri="{0D108BD9-81ED-4DB2-BD59-A6C34878D82A}">
                    <a16:rowId xmlns:a16="http://schemas.microsoft.com/office/drawing/2014/main" val="3709146452"/>
                  </a:ext>
                </a:extLst>
              </a:tr>
              <a:tr h="17748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>
                          <a:solidFill>
                            <a:sysClr val="windowText" lastClr="000000"/>
                          </a:solidFill>
                          <a:effectLst/>
                        </a:rPr>
                        <a:t>U10</a:t>
                      </a:r>
                      <a:endParaRPr lang="fr-BE" sz="1200" b="0">
                        <a:solidFill>
                          <a:sysClr val="windowText" lastClr="000000"/>
                        </a:solidFill>
                        <a:effectLst/>
                        <a:latin typeface="Open Sans" panose="020B0604020202020204" pitchFamily="34" charset="0"/>
                      </a:endParaRPr>
                    </a:p>
                  </a:txBody>
                  <a:tcPr marL="9244" marR="9244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Cédric</a:t>
                      </a:r>
                      <a:endParaRPr lang="fr-BE" sz="1200" b="0" dirty="0">
                        <a:solidFill>
                          <a:sysClr val="windowText" lastClr="000000"/>
                        </a:solidFill>
                        <a:effectLst/>
                        <a:latin typeface="Open Sans" panose="020B0604020202020204" pitchFamily="34" charset="0"/>
                      </a:endParaRPr>
                    </a:p>
                  </a:txBody>
                  <a:tcPr marL="9244" marR="9244" marT="0" marB="0" anchor="ctr"/>
                </a:tc>
                <a:extLst>
                  <a:ext uri="{0D108BD9-81ED-4DB2-BD59-A6C34878D82A}">
                    <a16:rowId xmlns:a16="http://schemas.microsoft.com/office/drawing/2014/main" val="2001222229"/>
                  </a:ext>
                </a:extLst>
              </a:tr>
              <a:tr h="17748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U12 g</a:t>
                      </a:r>
                      <a:endParaRPr lang="fr-BE" sz="1200" b="0" dirty="0">
                        <a:solidFill>
                          <a:sysClr val="windowText" lastClr="000000"/>
                        </a:solidFill>
                        <a:effectLst/>
                        <a:latin typeface="Open Sans" panose="020B0604020202020204" pitchFamily="34" charset="0"/>
                      </a:endParaRPr>
                    </a:p>
                  </a:txBody>
                  <a:tcPr marL="9244" marR="9244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Romain</a:t>
                      </a:r>
                      <a:endParaRPr lang="fr-BE" sz="1200" b="0" dirty="0">
                        <a:solidFill>
                          <a:sysClr val="windowText" lastClr="000000"/>
                        </a:solidFill>
                        <a:effectLst/>
                        <a:latin typeface="Open Sans" panose="020B0604020202020204" pitchFamily="34" charset="0"/>
                      </a:endParaRPr>
                    </a:p>
                  </a:txBody>
                  <a:tcPr marL="9244" marR="9244" marT="0" marB="0" anchor="ctr"/>
                </a:tc>
                <a:extLst>
                  <a:ext uri="{0D108BD9-81ED-4DB2-BD59-A6C34878D82A}">
                    <a16:rowId xmlns:a16="http://schemas.microsoft.com/office/drawing/2014/main" val="768550360"/>
                  </a:ext>
                </a:extLst>
              </a:tr>
              <a:tr h="17748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U12 f</a:t>
                      </a:r>
                      <a:endParaRPr lang="fr-BE" sz="1200" b="0" dirty="0">
                        <a:solidFill>
                          <a:sysClr val="windowText" lastClr="000000"/>
                        </a:solidFill>
                        <a:effectLst/>
                        <a:latin typeface="Open Sans" panose="020B0604020202020204" pitchFamily="34" charset="0"/>
                      </a:endParaRPr>
                    </a:p>
                  </a:txBody>
                  <a:tcPr marL="9244" marR="9244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Christophe</a:t>
                      </a:r>
                      <a:endParaRPr lang="fr-BE" sz="1200" b="0" dirty="0">
                        <a:solidFill>
                          <a:sysClr val="windowText" lastClr="000000"/>
                        </a:solidFill>
                        <a:effectLst/>
                        <a:latin typeface="Open Sans" panose="020B0604020202020204" pitchFamily="34" charset="0"/>
                      </a:endParaRPr>
                    </a:p>
                  </a:txBody>
                  <a:tcPr marL="9244" marR="9244" marT="0" marB="0" anchor="ctr"/>
                </a:tc>
                <a:extLst>
                  <a:ext uri="{0D108BD9-81ED-4DB2-BD59-A6C34878D82A}">
                    <a16:rowId xmlns:a16="http://schemas.microsoft.com/office/drawing/2014/main" val="3842055745"/>
                  </a:ext>
                </a:extLst>
              </a:tr>
              <a:tr h="17748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U13 filles</a:t>
                      </a:r>
                      <a:endParaRPr lang="fr-BE" sz="1200" b="0" dirty="0">
                        <a:solidFill>
                          <a:sysClr val="windowText" lastClr="000000"/>
                        </a:solidFill>
                        <a:effectLst/>
                        <a:latin typeface="Open Sans" panose="020B0604020202020204" pitchFamily="34" charset="0"/>
                      </a:endParaRPr>
                    </a:p>
                  </a:txBody>
                  <a:tcPr marL="9244" marR="9244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Greg D.</a:t>
                      </a:r>
                      <a:endParaRPr lang="fr-BE" sz="1200" b="0" dirty="0">
                        <a:solidFill>
                          <a:sysClr val="windowText" lastClr="000000"/>
                        </a:solidFill>
                        <a:effectLst/>
                        <a:latin typeface="Open Sans" panose="020B0604020202020204" pitchFamily="34" charset="0"/>
                      </a:endParaRPr>
                    </a:p>
                  </a:txBody>
                  <a:tcPr marL="9244" marR="9244" marT="0" marB="0" anchor="ctr"/>
                </a:tc>
                <a:extLst>
                  <a:ext uri="{0D108BD9-81ED-4DB2-BD59-A6C34878D82A}">
                    <a16:rowId xmlns:a16="http://schemas.microsoft.com/office/drawing/2014/main" val="1951181720"/>
                  </a:ext>
                </a:extLst>
              </a:tr>
              <a:tr h="17748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>
                          <a:solidFill>
                            <a:sysClr val="windowText" lastClr="000000"/>
                          </a:solidFill>
                          <a:effectLst/>
                        </a:rPr>
                        <a:t>U14</a:t>
                      </a:r>
                      <a:endParaRPr lang="fr-BE" sz="1200" b="0">
                        <a:solidFill>
                          <a:sysClr val="windowText" lastClr="000000"/>
                        </a:solidFill>
                        <a:effectLst/>
                        <a:latin typeface="Open Sans" panose="020B0604020202020204" pitchFamily="34" charset="0"/>
                      </a:endParaRPr>
                    </a:p>
                  </a:txBody>
                  <a:tcPr marL="9244" marR="9244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Thomas</a:t>
                      </a:r>
                      <a:endParaRPr lang="fr-BE" sz="1200" b="0" dirty="0">
                        <a:solidFill>
                          <a:sysClr val="windowText" lastClr="000000"/>
                        </a:solidFill>
                        <a:effectLst/>
                        <a:latin typeface="Open Sans" panose="020B0604020202020204" pitchFamily="34" charset="0"/>
                      </a:endParaRPr>
                    </a:p>
                  </a:txBody>
                  <a:tcPr marL="9244" marR="9244" marT="0" marB="0" anchor="ctr"/>
                </a:tc>
                <a:extLst>
                  <a:ext uri="{0D108BD9-81ED-4DB2-BD59-A6C34878D82A}">
                    <a16:rowId xmlns:a16="http://schemas.microsoft.com/office/drawing/2014/main" val="2720856347"/>
                  </a:ext>
                </a:extLst>
              </a:tr>
              <a:tr h="17748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>
                          <a:solidFill>
                            <a:sysClr val="windowText" lastClr="000000"/>
                          </a:solidFill>
                          <a:effectLst/>
                        </a:rPr>
                        <a:t>U16 </a:t>
                      </a:r>
                      <a:endParaRPr lang="fr-BE" sz="1200" b="0">
                        <a:solidFill>
                          <a:sysClr val="windowText" lastClr="000000"/>
                        </a:solidFill>
                        <a:effectLst/>
                        <a:latin typeface="Open Sans" panose="020B0604020202020204" pitchFamily="34" charset="0"/>
                      </a:endParaRPr>
                    </a:p>
                  </a:txBody>
                  <a:tcPr marL="9244" marR="9244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Louis</a:t>
                      </a:r>
                      <a:endParaRPr lang="fr-BE" sz="1200" b="0" dirty="0">
                        <a:solidFill>
                          <a:sysClr val="windowText" lastClr="000000"/>
                        </a:solidFill>
                        <a:effectLst/>
                        <a:latin typeface="Open Sans" panose="020B0604020202020204" pitchFamily="34" charset="0"/>
                      </a:endParaRPr>
                    </a:p>
                  </a:txBody>
                  <a:tcPr marL="9244" marR="9244" marT="0" marB="0" anchor="ctr"/>
                </a:tc>
                <a:extLst>
                  <a:ext uri="{0D108BD9-81ED-4DB2-BD59-A6C34878D82A}">
                    <a16:rowId xmlns:a16="http://schemas.microsoft.com/office/drawing/2014/main" val="2987756356"/>
                  </a:ext>
                </a:extLst>
              </a:tr>
              <a:tr h="17748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>
                          <a:solidFill>
                            <a:sysClr val="windowText" lastClr="000000"/>
                          </a:solidFill>
                          <a:effectLst/>
                        </a:rPr>
                        <a:t>U16 élite</a:t>
                      </a:r>
                      <a:endParaRPr lang="fr-BE" sz="1200" b="0">
                        <a:solidFill>
                          <a:sysClr val="windowText" lastClr="000000"/>
                        </a:solidFill>
                        <a:effectLst/>
                        <a:latin typeface="Open Sans" panose="020B0604020202020204" pitchFamily="34" charset="0"/>
                      </a:endParaRPr>
                    </a:p>
                  </a:txBody>
                  <a:tcPr marL="9244" marR="9244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Hervé</a:t>
                      </a:r>
                      <a:endParaRPr lang="fr-BE" sz="1200" b="0" dirty="0">
                        <a:solidFill>
                          <a:sysClr val="windowText" lastClr="000000"/>
                        </a:solidFill>
                        <a:effectLst/>
                        <a:latin typeface="Open Sans" panose="020B0604020202020204" pitchFamily="34" charset="0"/>
                      </a:endParaRPr>
                    </a:p>
                  </a:txBody>
                  <a:tcPr marL="9244" marR="9244" marT="0" marB="0" anchor="ctr"/>
                </a:tc>
                <a:extLst>
                  <a:ext uri="{0D108BD9-81ED-4DB2-BD59-A6C34878D82A}">
                    <a16:rowId xmlns:a16="http://schemas.microsoft.com/office/drawing/2014/main" val="655022231"/>
                  </a:ext>
                </a:extLst>
              </a:tr>
              <a:tr h="17748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>
                          <a:solidFill>
                            <a:sysClr val="windowText" lastClr="000000"/>
                          </a:solidFill>
                          <a:effectLst/>
                        </a:rPr>
                        <a:t>U19 filles</a:t>
                      </a:r>
                      <a:endParaRPr lang="fr-BE" sz="1200" b="0">
                        <a:solidFill>
                          <a:sysClr val="windowText" lastClr="000000"/>
                        </a:solidFill>
                        <a:effectLst/>
                        <a:latin typeface="Open Sans" panose="020B0604020202020204" pitchFamily="34" charset="0"/>
                      </a:endParaRPr>
                    </a:p>
                  </a:txBody>
                  <a:tcPr marL="9244" marR="9244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Maurine</a:t>
                      </a:r>
                      <a:endParaRPr lang="fr-BE" sz="1200" b="0" dirty="0">
                        <a:solidFill>
                          <a:sysClr val="windowText" lastClr="000000"/>
                        </a:solidFill>
                        <a:effectLst/>
                        <a:latin typeface="Open Sans" panose="020B0604020202020204" pitchFamily="34" charset="0"/>
                      </a:endParaRPr>
                    </a:p>
                  </a:txBody>
                  <a:tcPr marL="9244" marR="9244" marT="0" marB="0" anchor="ctr"/>
                </a:tc>
                <a:extLst>
                  <a:ext uri="{0D108BD9-81ED-4DB2-BD59-A6C34878D82A}">
                    <a16:rowId xmlns:a16="http://schemas.microsoft.com/office/drawing/2014/main" val="1149916619"/>
                  </a:ext>
                </a:extLst>
              </a:tr>
              <a:tr h="17748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>
                          <a:solidFill>
                            <a:sysClr val="windowText" lastClr="000000"/>
                          </a:solidFill>
                          <a:effectLst/>
                        </a:rPr>
                        <a:t>U21 rég</a:t>
                      </a:r>
                      <a:endParaRPr lang="fr-BE" sz="1200" b="0">
                        <a:solidFill>
                          <a:sysClr val="windowText" lastClr="000000"/>
                        </a:solidFill>
                        <a:effectLst/>
                        <a:latin typeface="Open Sans" panose="020B0604020202020204" pitchFamily="34" charset="0"/>
                      </a:endParaRPr>
                    </a:p>
                  </a:txBody>
                  <a:tcPr marL="9244" marR="9244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Milos</a:t>
                      </a:r>
                      <a:endParaRPr lang="fr-BE" sz="1200" b="0" dirty="0">
                        <a:solidFill>
                          <a:sysClr val="windowText" lastClr="000000"/>
                        </a:solidFill>
                        <a:effectLst/>
                        <a:latin typeface="Open Sans" panose="020B0604020202020204" pitchFamily="34" charset="0"/>
                      </a:endParaRPr>
                    </a:p>
                  </a:txBody>
                  <a:tcPr marL="9244" marR="9244" marT="0" marB="0" anchor="ctr"/>
                </a:tc>
                <a:extLst>
                  <a:ext uri="{0D108BD9-81ED-4DB2-BD59-A6C34878D82A}">
                    <a16:rowId xmlns:a16="http://schemas.microsoft.com/office/drawing/2014/main" val="879222624"/>
                  </a:ext>
                </a:extLst>
              </a:tr>
              <a:tr h="88744">
                <a:tc>
                  <a:txBody>
                    <a:bodyPr/>
                    <a:lstStyle/>
                    <a:p>
                      <a:pPr algn="ctr" rtl="0" fontAlgn="ctr"/>
                      <a:endParaRPr lang="fr-BE" sz="1200" b="0">
                        <a:solidFill>
                          <a:sysClr val="windowText" lastClr="000000"/>
                        </a:solidFill>
                        <a:effectLst/>
                        <a:latin typeface="Open Sans" panose="020B0604020202020204" pitchFamily="34" charset="0"/>
                      </a:endParaRPr>
                    </a:p>
                  </a:txBody>
                  <a:tcPr marL="9244" marR="9244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BE" sz="1200" b="0" dirty="0">
                        <a:solidFill>
                          <a:sysClr val="windowText" lastClr="000000"/>
                        </a:solidFill>
                        <a:effectLst/>
                        <a:latin typeface="Open Sans" panose="020B0604020202020204" pitchFamily="34" charset="0"/>
                      </a:endParaRPr>
                    </a:p>
                  </a:txBody>
                  <a:tcPr marL="9244" marR="9244" marT="0" marB="0" anchor="ctr"/>
                </a:tc>
                <a:extLst>
                  <a:ext uri="{0D108BD9-81ED-4DB2-BD59-A6C34878D82A}">
                    <a16:rowId xmlns:a16="http://schemas.microsoft.com/office/drawing/2014/main" val="1063601750"/>
                  </a:ext>
                </a:extLst>
              </a:tr>
              <a:tr h="17748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>
                          <a:solidFill>
                            <a:sysClr val="windowText" lastClr="000000"/>
                          </a:solidFill>
                          <a:effectLst/>
                        </a:rPr>
                        <a:t>P4</a:t>
                      </a:r>
                      <a:endParaRPr lang="fr-BE" sz="1200" b="0">
                        <a:solidFill>
                          <a:sysClr val="windowText" lastClr="000000"/>
                        </a:solidFill>
                        <a:effectLst/>
                        <a:latin typeface="Open Sans" panose="020B0604020202020204" pitchFamily="34" charset="0"/>
                      </a:endParaRPr>
                    </a:p>
                  </a:txBody>
                  <a:tcPr marL="9244" marR="9244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William</a:t>
                      </a:r>
                      <a:endParaRPr lang="fr-BE" sz="1200" b="0" dirty="0">
                        <a:solidFill>
                          <a:sysClr val="windowText" lastClr="000000"/>
                        </a:solidFill>
                        <a:effectLst/>
                        <a:latin typeface="Open Sans" panose="020B0604020202020204" pitchFamily="34" charset="0"/>
                      </a:endParaRPr>
                    </a:p>
                  </a:txBody>
                  <a:tcPr marL="9244" marR="9244" marT="0" marB="0" anchor="ctr"/>
                </a:tc>
                <a:extLst>
                  <a:ext uri="{0D108BD9-81ED-4DB2-BD59-A6C34878D82A}">
                    <a16:rowId xmlns:a16="http://schemas.microsoft.com/office/drawing/2014/main" val="3075988296"/>
                  </a:ext>
                </a:extLst>
              </a:tr>
              <a:tr h="17748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>
                          <a:solidFill>
                            <a:sysClr val="windowText" lastClr="000000"/>
                          </a:solidFill>
                          <a:effectLst/>
                        </a:rPr>
                        <a:t>P4</a:t>
                      </a:r>
                      <a:endParaRPr lang="fr-BE" sz="1200" b="0">
                        <a:solidFill>
                          <a:sysClr val="windowText" lastClr="000000"/>
                        </a:solidFill>
                        <a:effectLst/>
                        <a:latin typeface="Open Sans" panose="020B0604020202020204" pitchFamily="34" charset="0"/>
                      </a:endParaRPr>
                    </a:p>
                  </a:txBody>
                  <a:tcPr marL="9244" marR="9244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Michael P.</a:t>
                      </a:r>
                      <a:endParaRPr lang="fr-BE" sz="1200" b="0" dirty="0">
                        <a:solidFill>
                          <a:sysClr val="windowText" lastClr="000000"/>
                        </a:solidFill>
                        <a:effectLst/>
                        <a:latin typeface="Open Sans" panose="020B0604020202020204" pitchFamily="34" charset="0"/>
                      </a:endParaRPr>
                    </a:p>
                  </a:txBody>
                  <a:tcPr marL="9244" marR="9244" marT="0" marB="0" anchor="ctr"/>
                </a:tc>
                <a:extLst>
                  <a:ext uri="{0D108BD9-81ED-4DB2-BD59-A6C34878D82A}">
                    <a16:rowId xmlns:a16="http://schemas.microsoft.com/office/drawing/2014/main" val="4101345922"/>
                  </a:ext>
                </a:extLst>
              </a:tr>
              <a:tr h="17748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>
                          <a:solidFill>
                            <a:sysClr val="windowText" lastClr="000000"/>
                          </a:solidFill>
                          <a:effectLst/>
                        </a:rPr>
                        <a:t>P3</a:t>
                      </a:r>
                      <a:endParaRPr lang="fr-BE" sz="1200" b="0">
                        <a:solidFill>
                          <a:sysClr val="windowText" lastClr="000000"/>
                        </a:solidFill>
                        <a:effectLst/>
                        <a:latin typeface="Open Sans" panose="020B0604020202020204" pitchFamily="34" charset="0"/>
                      </a:endParaRPr>
                    </a:p>
                  </a:txBody>
                  <a:tcPr marL="9244" marR="9244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Yannick</a:t>
                      </a:r>
                      <a:endParaRPr lang="fr-BE" sz="1200" b="0" dirty="0">
                        <a:solidFill>
                          <a:sysClr val="windowText" lastClr="000000"/>
                        </a:solidFill>
                        <a:effectLst/>
                        <a:latin typeface="Open Sans" panose="020B0604020202020204" pitchFamily="34" charset="0"/>
                      </a:endParaRPr>
                    </a:p>
                  </a:txBody>
                  <a:tcPr marL="9244" marR="9244" marT="0" marB="0" anchor="ctr"/>
                </a:tc>
                <a:extLst>
                  <a:ext uri="{0D108BD9-81ED-4DB2-BD59-A6C34878D82A}">
                    <a16:rowId xmlns:a16="http://schemas.microsoft.com/office/drawing/2014/main" val="3865055893"/>
                  </a:ext>
                </a:extLst>
              </a:tr>
              <a:tr h="887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>
                          <a:solidFill>
                            <a:sysClr val="windowText" lastClr="000000"/>
                          </a:solidFill>
                          <a:effectLst/>
                        </a:rPr>
                        <a:t>P1</a:t>
                      </a:r>
                      <a:endParaRPr lang="fr-BE" sz="1200" b="0">
                        <a:solidFill>
                          <a:sysClr val="windowText" lastClr="000000"/>
                        </a:solidFill>
                        <a:effectLst/>
                        <a:latin typeface="Open Sans" panose="020B0604020202020204" pitchFamily="34" charset="0"/>
                      </a:endParaRPr>
                    </a:p>
                  </a:txBody>
                  <a:tcPr marL="9244" marR="9244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Maxime </a:t>
                      </a:r>
                      <a:endParaRPr lang="fr-BE" sz="1200" b="0" dirty="0">
                        <a:solidFill>
                          <a:sysClr val="windowText" lastClr="000000"/>
                        </a:solidFill>
                        <a:effectLst/>
                        <a:latin typeface="Open Sans" panose="020B0604020202020204" pitchFamily="34" charset="0"/>
                      </a:endParaRPr>
                    </a:p>
                  </a:txBody>
                  <a:tcPr marL="9244" marR="9244" marT="0" marB="0" anchor="ctr"/>
                </a:tc>
                <a:extLst>
                  <a:ext uri="{0D108BD9-81ED-4DB2-BD59-A6C34878D82A}">
                    <a16:rowId xmlns:a16="http://schemas.microsoft.com/office/drawing/2014/main" val="897770877"/>
                  </a:ext>
                </a:extLst>
              </a:tr>
              <a:tr h="17748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>
                          <a:solidFill>
                            <a:sysClr val="windowText" lastClr="000000"/>
                          </a:solidFill>
                          <a:effectLst/>
                        </a:rPr>
                        <a:t>R1</a:t>
                      </a:r>
                      <a:endParaRPr lang="fr-BE" sz="1200" b="0">
                        <a:solidFill>
                          <a:sysClr val="windowText" lastClr="000000"/>
                        </a:solidFill>
                        <a:effectLst/>
                        <a:latin typeface="Open Sans" panose="020B0604020202020204" pitchFamily="34" charset="0"/>
                      </a:endParaRPr>
                    </a:p>
                  </a:txBody>
                  <a:tcPr marL="9244" marR="9244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 dirty="0" err="1">
                          <a:solidFill>
                            <a:sysClr val="windowText" lastClr="000000"/>
                          </a:solidFill>
                          <a:effectLst/>
                        </a:rPr>
                        <a:t>Jéroen</a:t>
                      </a:r>
                      <a:endParaRPr lang="fr-BE" sz="1200" b="0" dirty="0">
                        <a:solidFill>
                          <a:sysClr val="windowText" lastClr="000000"/>
                        </a:solidFill>
                        <a:effectLst/>
                        <a:latin typeface="Open Sans" panose="020B0604020202020204" pitchFamily="34" charset="0"/>
                      </a:endParaRPr>
                    </a:p>
                  </a:txBody>
                  <a:tcPr marL="9244" marR="9244" marT="0" marB="0" anchor="ctr"/>
                </a:tc>
                <a:extLst>
                  <a:ext uri="{0D108BD9-81ED-4DB2-BD59-A6C34878D82A}">
                    <a16:rowId xmlns:a16="http://schemas.microsoft.com/office/drawing/2014/main" val="3415114731"/>
                  </a:ext>
                </a:extLst>
              </a:tr>
              <a:tr h="88744">
                <a:tc>
                  <a:txBody>
                    <a:bodyPr/>
                    <a:lstStyle/>
                    <a:p>
                      <a:pPr algn="ctr" rtl="0" fontAlgn="ctr"/>
                      <a:endParaRPr lang="fr-BE" sz="1200" b="0">
                        <a:solidFill>
                          <a:sysClr val="windowText" lastClr="000000"/>
                        </a:solidFill>
                        <a:effectLst/>
                        <a:latin typeface="Open Sans" panose="020B0604020202020204" pitchFamily="34" charset="0"/>
                      </a:endParaRPr>
                    </a:p>
                  </a:txBody>
                  <a:tcPr marL="9244" marR="9244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BE" sz="1200" b="0" dirty="0">
                        <a:solidFill>
                          <a:sysClr val="windowText" lastClr="000000"/>
                        </a:solidFill>
                        <a:effectLst/>
                        <a:latin typeface="Open Sans" panose="020B0604020202020204" pitchFamily="34" charset="0"/>
                      </a:endParaRPr>
                    </a:p>
                  </a:txBody>
                  <a:tcPr marL="9244" marR="9244" marT="0" marB="0" anchor="ctr"/>
                </a:tc>
                <a:extLst>
                  <a:ext uri="{0D108BD9-81ED-4DB2-BD59-A6C34878D82A}">
                    <a16:rowId xmlns:a16="http://schemas.microsoft.com/office/drawing/2014/main" val="1069813080"/>
                  </a:ext>
                </a:extLst>
              </a:tr>
              <a:tr h="266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>
                          <a:solidFill>
                            <a:sysClr val="windowText" lastClr="000000"/>
                          </a:solidFill>
                          <a:effectLst/>
                        </a:rPr>
                        <a:t>P2 dames</a:t>
                      </a:r>
                      <a:endParaRPr lang="fr-BE" sz="1200" b="0">
                        <a:solidFill>
                          <a:sysClr val="windowText" lastClr="000000"/>
                        </a:solidFill>
                        <a:effectLst/>
                        <a:latin typeface="Open Sans" panose="020B0604020202020204" pitchFamily="34" charset="0"/>
                      </a:endParaRPr>
                    </a:p>
                  </a:txBody>
                  <a:tcPr marL="9244" marR="9244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Florence</a:t>
                      </a:r>
                      <a:endParaRPr lang="fr-BE" sz="1200" b="0" dirty="0">
                        <a:solidFill>
                          <a:sysClr val="windowText" lastClr="000000"/>
                        </a:solidFill>
                        <a:effectLst/>
                        <a:latin typeface="Open Sans" panose="020B0604020202020204" pitchFamily="34" charset="0"/>
                      </a:endParaRPr>
                    </a:p>
                  </a:txBody>
                  <a:tcPr marL="9244" marR="9244" marT="0" marB="0" anchor="ctr"/>
                </a:tc>
                <a:extLst>
                  <a:ext uri="{0D108BD9-81ED-4DB2-BD59-A6C34878D82A}">
                    <a16:rowId xmlns:a16="http://schemas.microsoft.com/office/drawing/2014/main" val="1133114559"/>
                  </a:ext>
                </a:extLst>
              </a:tr>
              <a:tr h="266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>
                          <a:solidFill>
                            <a:sysClr val="windowText" lastClr="000000"/>
                          </a:solidFill>
                          <a:effectLst/>
                        </a:rPr>
                        <a:t>P1 dames</a:t>
                      </a:r>
                      <a:endParaRPr lang="fr-BE" sz="1200" b="0">
                        <a:solidFill>
                          <a:sysClr val="windowText" lastClr="000000"/>
                        </a:solidFill>
                        <a:effectLst/>
                        <a:latin typeface="Open Sans" panose="020B0604020202020204" pitchFamily="34" charset="0"/>
                      </a:endParaRPr>
                    </a:p>
                  </a:txBody>
                  <a:tcPr marL="9244" marR="9244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Sacha</a:t>
                      </a:r>
                      <a:endParaRPr lang="fr-BE" sz="1200" b="0" dirty="0">
                        <a:solidFill>
                          <a:sysClr val="windowText" lastClr="000000"/>
                        </a:solidFill>
                        <a:effectLst/>
                        <a:latin typeface="Open Sans" panose="020B0604020202020204" pitchFamily="34" charset="0"/>
                      </a:endParaRPr>
                    </a:p>
                  </a:txBody>
                  <a:tcPr marL="9244" marR="9244" marT="0" marB="0" anchor="ctr"/>
                </a:tc>
                <a:extLst>
                  <a:ext uri="{0D108BD9-81ED-4DB2-BD59-A6C34878D82A}">
                    <a16:rowId xmlns:a16="http://schemas.microsoft.com/office/drawing/2014/main" val="4185122952"/>
                  </a:ext>
                </a:extLst>
              </a:tr>
              <a:tr h="88744">
                <a:tc>
                  <a:txBody>
                    <a:bodyPr/>
                    <a:lstStyle/>
                    <a:p>
                      <a:pPr algn="ctr" rtl="0" fontAlgn="ctr"/>
                      <a:endParaRPr lang="fr-BE" sz="1200" b="0">
                        <a:solidFill>
                          <a:sysClr val="windowText" lastClr="000000"/>
                        </a:solidFill>
                        <a:effectLst/>
                        <a:latin typeface="Open Sans" panose="020B0604020202020204" pitchFamily="34" charset="0"/>
                      </a:endParaRPr>
                    </a:p>
                  </a:txBody>
                  <a:tcPr marL="9244" marR="9244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BE" sz="1200" b="0" dirty="0">
                        <a:solidFill>
                          <a:sysClr val="windowText" lastClr="000000"/>
                        </a:solidFill>
                        <a:effectLst/>
                        <a:latin typeface="Open Sans" panose="020B0604020202020204" pitchFamily="34" charset="0"/>
                      </a:endParaRPr>
                    </a:p>
                  </a:txBody>
                  <a:tcPr marL="9244" marR="9244" marT="0" marB="0" anchor="ctr"/>
                </a:tc>
                <a:extLst>
                  <a:ext uri="{0D108BD9-81ED-4DB2-BD59-A6C34878D82A}">
                    <a16:rowId xmlns:a16="http://schemas.microsoft.com/office/drawing/2014/main" val="1999652851"/>
                  </a:ext>
                </a:extLst>
              </a:tr>
              <a:tr h="8874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>
                          <a:solidFill>
                            <a:sysClr val="windowText" lastClr="000000"/>
                          </a:solidFill>
                          <a:effectLst/>
                        </a:rPr>
                        <a:t>DT</a:t>
                      </a:r>
                      <a:endParaRPr lang="fr-BE" sz="1200" b="0">
                        <a:solidFill>
                          <a:sysClr val="windowText" lastClr="000000"/>
                        </a:solidFill>
                        <a:effectLst/>
                        <a:latin typeface="Open Sans" panose="020B0604020202020204" pitchFamily="34" charset="0"/>
                      </a:endParaRPr>
                    </a:p>
                  </a:txBody>
                  <a:tcPr marL="9244" marR="9244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200" b="0" dirty="0">
                          <a:solidFill>
                            <a:sysClr val="windowText" lastClr="000000"/>
                          </a:solidFill>
                          <a:effectLst/>
                        </a:rPr>
                        <a:t>Hervé</a:t>
                      </a:r>
                      <a:endParaRPr lang="fr-BE" sz="1200" b="0" dirty="0">
                        <a:solidFill>
                          <a:sysClr val="windowText" lastClr="000000"/>
                        </a:solidFill>
                        <a:effectLst/>
                        <a:latin typeface="Open Sans" panose="020B0604020202020204" pitchFamily="34" charset="0"/>
                      </a:endParaRPr>
                    </a:p>
                  </a:txBody>
                  <a:tcPr marL="9244" marR="9244" marT="0" marB="0" anchor="ctr"/>
                </a:tc>
                <a:extLst>
                  <a:ext uri="{0D108BD9-81ED-4DB2-BD59-A6C34878D82A}">
                    <a16:rowId xmlns:a16="http://schemas.microsoft.com/office/drawing/2014/main" val="206219283"/>
                  </a:ext>
                </a:extLst>
              </a:tr>
            </a:tbl>
          </a:graphicData>
        </a:graphic>
      </p:graphicFrame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634CA187-2EB1-428A-AF27-CBA9BF228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003" y="3501008"/>
            <a:ext cx="4022429" cy="2736304"/>
          </a:xfrm>
        </p:spPr>
        <p:txBody>
          <a:bodyPr>
            <a:normAutofit/>
          </a:bodyPr>
          <a:lstStyle/>
          <a:p>
            <a:r>
              <a:rPr lang="fr-BE" sz="2400" dirty="0"/>
              <a:t>Répartitions </a:t>
            </a:r>
          </a:p>
          <a:p>
            <a:pPr lvl="1"/>
            <a:r>
              <a:rPr lang="fr-BE" sz="2000" dirty="0"/>
              <a:t>U8 A-B-C</a:t>
            </a:r>
          </a:p>
          <a:p>
            <a:pPr lvl="1"/>
            <a:r>
              <a:rPr lang="fr-BE" sz="2000" dirty="0"/>
              <a:t>U10 A-B-C</a:t>
            </a:r>
          </a:p>
          <a:p>
            <a:pPr lvl="1"/>
            <a:r>
              <a:rPr lang="fr-BE" sz="2000" dirty="0"/>
              <a:t>U12 Fi-Ga</a:t>
            </a:r>
          </a:p>
          <a:p>
            <a:r>
              <a:rPr lang="fr-BE" sz="2400" dirty="0"/>
              <a:t>Constitution de groupes </a:t>
            </a:r>
            <a:r>
              <a:rPr lang="fr-BE" sz="2400" dirty="0" err="1"/>
              <a:t>Whatsapp</a:t>
            </a:r>
            <a:r>
              <a:rPr lang="fr-BE" sz="2400" dirty="0"/>
              <a:t> par les coachs – en cours</a:t>
            </a:r>
          </a:p>
          <a:p>
            <a:endParaRPr lang="en-US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EA7410-C25F-4403-9DCA-0CFE09947DA4}"/>
              </a:ext>
            </a:extLst>
          </p:cNvPr>
          <p:cNvSpPr txBox="1">
            <a:spLocks/>
          </p:cNvSpPr>
          <p:nvPr/>
        </p:nvSpPr>
        <p:spPr>
          <a:xfrm>
            <a:off x="4438003" y="1844824"/>
            <a:ext cx="4644008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400" dirty="0"/>
              <a:t>Reprise grands panneaux: 2 août</a:t>
            </a:r>
          </a:p>
          <a:p>
            <a:r>
              <a:rPr lang="fr-BE" sz="2400" dirty="0"/>
              <a:t>Reprise petits panneaux: 2 août</a:t>
            </a:r>
          </a:p>
          <a:p>
            <a:r>
              <a:rPr lang="fr-BE" sz="2400" dirty="0"/>
              <a:t>Reprise Babys: 13 septembre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6549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dirty="0">
                <a:solidFill>
                  <a:srgbClr val="C00000"/>
                </a:solidFill>
              </a:rPr>
              <a:t>Sportif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634CA187-2EB1-428A-AF27-CBA9BF228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1905"/>
            <a:ext cx="8460432" cy="4708525"/>
          </a:xfrm>
        </p:spPr>
        <p:txBody>
          <a:bodyPr>
            <a:normAutofit/>
          </a:bodyPr>
          <a:lstStyle/>
          <a:p>
            <a:r>
              <a:rPr lang="fr-BE" dirty="0"/>
              <a:t>Horaires d’entrainements: voir site web</a:t>
            </a:r>
          </a:p>
          <a:p>
            <a:pPr lvl="1"/>
            <a:r>
              <a:rPr lang="fr-BE" dirty="0"/>
              <a:t>Jusque décembre</a:t>
            </a:r>
          </a:p>
          <a:p>
            <a:pPr lvl="2"/>
            <a:r>
              <a:rPr lang="fr-BE" dirty="0"/>
              <a:t>Réquisition petit pôle (salle IPES) par la Province</a:t>
            </a:r>
          </a:p>
          <a:p>
            <a:pPr lvl="1"/>
            <a:r>
              <a:rPr lang="fr-BE" dirty="0"/>
              <a:t>Après décembre </a:t>
            </a:r>
          </a:p>
          <a:p>
            <a:pPr lvl="2"/>
            <a:r>
              <a:rPr lang="fr-BE" dirty="0"/>
              <a:t>(changements éventuels à confirmer)</a:t>
            </a:r>
          </a:p>
          <a:p>
            <a:r>
              <a:rPr lang="en-US" dirty="0" err="1"/>
              <a:t>Horaires</a:t>
            </a:r>
            <a:r>
              <a:rPr lang="en-US" dirty="0"/>
              <a:t> des </a:t>
            </a:r>
            <a:r>
              <a:rPr lang="en-US" dirty="0" err="1"/>
              <a:t>matchs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Pour tout </a:t>
            </a:r>
            <a:r>
              <a:rPr lang="en-US" dirty="0" err="1"/>
              <a:t>changement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 err="1">
                <a:sym typeface="Wingdings" panose="05000000000000000000" pitchFamily="2" charset="2"/>
              </a:rPr>
              <a:t>Secrétaire</a:t>
            </a:r>
            <a:r>
              <a:rPr lang="en-US" dirty="0">
                <a:sym typeface="Wingdings" panose="05000000000000000000" pitchFamily="2" charset="2"/>
              </a:rPr>
              <a:t> !</a:t>
            </a:r>
            <a:endParaRPr lang="fr-BE" dirty="0"/>
          </a:p>
          <a:p>
            <a:pPr lvl="1"/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73529-C606-4A6B-A7B3-54062B5AE558}" type="datetime1">
              <a:rPr lang="fr-BE" smtClean="0"/>
              <a:t>24-06-21</a:t>
            </a:fld>
            <a:endParaRPr lang="en-US"/>
          </a:p>
        </p:txBody>
      </p:sp>
      <p:grpSp>
        <p:nvGrpSpPr>
          <p:cNvPr id="5" name="Diagram group">
            <a:extLst>
              <a:ext uri="{FF2B5EF4-FFF2-40B4-BE49-F238E27FC236}">
                <a16:creationId xmlns:a16="http://schemas.microsoft.com/office/drawing/2014/main" id="{F7BDF1B3-6846-43BD-89D9-EB578993D686}"/>
              </a:ext>
            </a:extLst>
          </p:cNvPr>
          <p:cNvGrpSpPr/>
          <p:nvPr/>
        </p:nvGrpSpPr>
        <p:grpSpPr>
          <a:xfrm rot="19706962">
            <a:off x="-27363" y="5164284"/>
            <a:ext cx="1540718" cy="475945"/>
            <a:chOff x="2411" y="859261"/>
            <a:chExt cx="2937420" cy="1261016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7D48940-BD17-45A2-8A2B-7CE8B493BE38}"/>
                </a:ext>
              </a:extLst>
            </p:cNvPr>
            <p:cNvGrpSpPr/>
            <p:nvPr/>
          </p:nvGrpSpPr>
          <p:grpSpPr>
            <a:xfrm>
              <a:off x="2411" y="859261"/>
              <a:ext cx="2937420" cy="1261016"/>
              <a:chOff x="2411" y="859261"/>
              <a:chExt cx="2937420" cy="1261016"/>
            </a:xfrm>
          </p:grpSpPr>
          <p:sp>
            <p:nvSpPr>
              <p:cNvPr id="8" name="Arrow: Chevron 7">
                <a:extLst>
                  <a:ext uri="{FF2B5EF4-FFF2-40B4-BE49-F238E27FC236}">
                    <a16:creationId xmlns:a16="http://schemas.microsoft.com/office/drawing/2014/main" id="{57F47DCA-B09F-4163-AB4D-9A938B705692}"/>
                  </a:ext>
                </a:extLst>
              </p:cNvPr>
              <p:cNvSpPr/>
              <p:nvPr/>
            </p:nvSpPr>
            <p:spPr>
              <a:xfrm>
                <a:off x="2411" y="945309"/>
                <a:ext cx="2937420" cy="1174968"/>
              </a:xfrm>
              <a:prstGeom prst="chevron">
                <a:avLst/>
              </a:prstGeom>
              <a:sp3d extrusionH="50600" prstMaterial="metal">
                <a:bevelT w="101600" h="80600" prst="relaxedInset"/>
                <a:bevelB w="80600" h="806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9" name="Arrow: Chevron 4">
                <a:extLst>
                  <a:ext uri="{FF2B5EF4-FFF2-40B4-BE49-F238E27FC236}">
                    <a16:creationId xmlns:a16="http://schemas.microsoft.com/office/drawing/2014/main" id="{30AD3A6C-F65A-4B03-BC5E-F9D218019B1D}"/>
                  </a:ext>
                </a:extLst>
              </p:cNvPr>
              <p:cNvSpPr txBox="1"/>
              <p:nvPr/>
            </p:nvSpPr>
            <p:spPr>
              <a:xfrm>
                <a:off x="489054" y="859261"/>
                <a:ext cx="1762452" cy="1174968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120015" tIns="40005" rIns="40005" bIns="40005" numCol="1" spcCol="1270" anchor="ctr" anchorCtr="0">
                <a:noAutofit/>
              </a:bodyPr>
              <a:lstStyle/>
              <a:p>
                <a:pPr marL="0" lvl="0" indent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kern="1200" dirty="0" err="1"/>
                  <a:t>Coachs</a:t>
                </a:r>
                <a:endParaRPr lang="fr-BE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94273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dirty="0">
                <a:solidFill>
                  <a:srgbClr val="C00000"/>
                </a:solidFill>
              </a:rPr>
              <a:t>Engagements et chartes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634CA187-2EB1-428A-AF27-CBA9BF228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686800" cy="4708525"/>
          </a:xfrm>
        </p:spPr>
        <p:txBody>
          <a:bodyPr>
            <a:normAutofit fontScale="70000" lnSpcReduction="20000"/>
          </a:bodyPr>
          <a:lstStyle/>
          <a:p>
            <a:r>
              <a:rPr lang="fr-BE" dirty="0"/>
              <a:t>Valeurs du Club</a:t>
            </a:r>
          </a:p>
          <a:p>
            <a:pPr lvl="1"/>
            <a:r>
              <a:rPr lang="fr-BE" dirty="0"/>
              <a:t>Esprit d’équipe </a:t>
            </a:r>
          </a:p>
          <a:p>
            <a:pPr lvl="1"/>
            <a:r>
              <a:rPr lang="fr-BE" dirty="0"/>
              <a:t>Respect </a:t>
            </a:r>
          </a:p>
          <a:p>
            <a:pPr lvl="2"/>
            <a:r>
              <a:rPr lang="fr-BE" i="1" dirty="0"/>
              <a:t>du coach </a:t>
            </a:r>
          </a:p>
          <a:p>
            <a:pPr lvl="2"/>
            <a:r>
              <a:rPr lang="fr-BE" i="1" dirty="0"/>
              <a:t>des coéquipiers </a:t>
            </a:r>
          </a:p>
          <a:p>
            <a:pPr lvl="2"/>
            <a:r>
              <a:rPr lang="fr-BE" i="1" dirty="0"/>
              <a:t>des arbitres </a:t>
            </a:r>
          </a:p>
          <a:p>
            <a:pPr lvl="2"/>
            <a:r>
              <a:rPr lang="fr-BE" i="1" dirty="0"/>
              <a:t>des adversaires </a:t>
            </a:r>
          </a:p>
          <a:p>
            <a:pPr lvl="2"/>
            <a:r>
              <a:rPr lang="fr-BE" i="1" dirty="0"/>
              <a:t>du Club</a:t>
            </a:r>
          </a:p>
          <a:p>
            <a:pPr lvl="1"/>
            <a:r>
              <a:rPr lang="fr-BE" dirty="0"/>
              <a:t>Culture de l’effort</a:t>
            </a:r>
          </a:p>
          <a:p>
            <a:pPr lvl="1"/>
            <a:r>
              <a:rPr lang="fr-BE" dirty="0"/>
              <a:t>Honnêteté</a:t>
            </a:r>
          </a:p>
          <a:p>
            <a:pPr lvl="1"/>
            <a:endParaRPr lang="fr-BE" dirty="0"/>
          </a:p>
          <a:p>
            <a:r>
              <a:rPr lang="fr-BE" dirty="0"/>
              <a:t>Engagements et chartes</a:t>
            </a:r>
          </a:p>
          <a:p>
            <a:pPr lvl="1"/>
            <a:r>
              <a:rPr lang="fr-BE" dirty="0">
                <a:hlinkClick r:id="rId4"/>
              </a:rPr>
              <a:t>https://www.abcwaremme.com/club</a:t>
            </a:r>
            <a:r>
              <a:rPr lang="fr-BE" dirty="0"/>
              <a:t> </a:t>
            </a:r>
          </a:p>
          <a:p>
            <a:pPr lvl="1"/>
            <a:r>
              <a:rPr lang="fr-BE" dirty="0"/>
              <a:t>Chartes (coach; joueur; parent; délégué)</a:t>
            </a:r>
          </a:p>
          <a:p>
            <a:pPr lvl="2"/>
            <a:r>
              <a:rPr lang="fr-BE" dirty="0"/>
              <a:t>ex. charte des parents</a:t>
            </a:r>
          </a:p>
          <a:p>
            <a:pPr lvl="1"/>
            <a:endParaRPr lang="fr-BE" dirty="0"/>
          </a:p>
          <a:p>
            <a:endParaRPr lang="fr-BE" dirty="0"/>
          </a:p>
          <a:p>
            <a:pPr lvl="1"/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73529-C606-4A6B-A7B3-54062B5AE558}" type="datetime1">
              <a:rPr lang="fr-BE" smtClean="0"/>
              <a:t>24-06-21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86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49604-974E-43FC-BE91-31ED60B48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91090"/>
            <a:ext cx="78866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Finances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E4A25-44FF-436F-9EDA-740FB5D6C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8" y="6328600"/>
            <a:ext cx="7886699" cy="42062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4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24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Equipe</a:t>
            </a:r>
            <a:r>
              <a:rPr lang="en-US" sz="24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première </a:t>
            </a:r>
            <a:r>
              <a:rPr lang="en-US" sz="240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déduite</a:t>
            </a:r>
            <a:r>
              <a:rPr lang="en-US" sz="24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3B947-E0F9-4FB5-8027-72F8F49C16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AB1EDFB-1470-4E6C-93F0-95E1D66A888D}" type="datetime1">
              <a:rPr lang="en-US" smtClean="0"/>
              <a:pPr>
                <a:spcAft>
                  <a:spcPts val="600"/>
                </a:spcAft>
              </a:pPr>
              <a:t>6/24/2021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F086C1D-D2C1-4801-BA6C-B56C83F01E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240014"/>
              </p:ext>
            </p:extLst>
          </p:nvPr>
        </p:nvGraphicFramePr>
        <p:xfrm>
          <a:off x="628650" y="1863801"/>
          <a:ext cx="7886699" cy="4440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43755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03648" y="719658"/>
            <a:ext cx="6120680" cy="316044"/>
          </a:xfrm>
          <a:prstGeom prst="rect">
            <a:avLst/>
          </a:prstGeom>
          <a:noFill/>
        </p:spPr>
        <p:txBody>
          <a:bodyPr wrap="square" lIns="87561" tIns="43781" rIns="87561" bIns="43781" rtlCol="0">
            <a:spAutoFit/>
          </a:bodyPr>
          <a:lstStyle/>
          <a:p>
            <a:endParaRPr lang="fr-FR" sz="1479"/>
          </a:p>
        </p:txBody>
      </p:sp>
      <p:sp>
        <p:nvSpPr>
          <p:cNvPr id="10" name="Rectangle 9"/>
          <p:cNvSpPr/>
          <p:nvPr/>
        </p:nvSpPr>
        <p:spPr>
          <a:xfrm>
            <a:off x="683571" y="203548"/>
            <a:ext cx="7776864" cy="2099626"/>
          </a:xfrm>
          <a:prstGeom prst="rect">
            <a:avLst/>
          </a:prstGeom>
          <a:gradFill flip="none" rotWithShape="1">
            <a:gsLst>
              <a:gs pos="0">
                <a:srgbClr val="ED1B24">
                  <a:shade val="30000"/>
                  <a:satMod val="115000"/>
                </a:srgbClr>
              </a:gs>
              <a:gs pos="50000">
                <a:srgbClr val="ED1B24">
                  <a:shade val="67500"/>
                  <a:satMod val="115000"/>
                </a:srgbClr>
              </a:gs>
              <a:gs pos="100000">
                <a:srgbClr val="ED1B24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561" tIns="43781" rIns="87561" bIns="43781" rtlCol="0" anchor="ctr"/>
          <a:lstStyle/>
          <a:p>
            <a:pPr algn="ctr"/>
            <a:endParaRPr lang="fr-BE" sz="1479" dirty="0"/>
          </a:p>
          <a:p>
            <a:pPr algn="ctr"/>
            <a:endParaRPr lang="fr-BE" sz="1479" dirty="0"/>
          </a:p>
          <a:p>
            <a:pPr algn="ctr"/>
            <a:endParaRPr lang="fr-BE" sz="1479" dirty="0"/>
          </a:p>
          <a:p>
            <a:pPr algn="ctr"/>
            <a:endParaRPr lang="fr-BE" sz="1479" dirty="0"/>
          </a:p>
          <a:p>
            <a:pPr algn="ctr"/>
            <a:endParaRPr lang="fr-BE" sz="1479" dirty="0"/>
          </a:p>
          <a:p>
            <a:pPr algn="ctr"/>
            <a:endParaRPr lang="fr-BE" sz="1479" dirty="0"/>
          </a:p>
          <a:p>
            <a:pPr algn="ctr"/>
            <a:endParaRPr lang="fr-BE" sz="1479" dirty="0"/>
          </a:p>
        </p:txBody>
      </p:sp>
      <p:sp>
        <p:nvSpPr>
          <p:cNvPr id="11" name="ZoneTexte 10"/>
          <p:cNvSpPr txBox="1"/>
          <p:nvPr/>
        </p:nvSpPr>
        <p:spPr>
          <a:xfrm>
            <a:off x="753712" y="233028"/>
            <a:ext cx="7706716" cy="1909813"/>
          </a:xfrm>
          <a:prstGeom prst="rect">
            <a:avLst/>
          </a:prstGeom>
          <a:noFill/>
        </p:spPr>
        <p:txBody>
          <a:bodyPr wrap="square" lIns="87561" tIns="43781" rIns="87561" bIns="43781" rtlCol="0">
            <a:spAutoFit/>
          </a:bodyPr>
          <a:lstStyle/>
          <a:p>
            <a:r>
              <a:rPr lang="fr-BE" sz="5918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Vous prospectez…</a:t>
            </a:r>
          </a:p>
          <a:p>
            <a:pPr algn="r"/>
            <a:r>
              <a:rPr lang="fr-BE" sz="5918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		…vous recevez !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9CF8E53-1907-4721-904D-527CBBFBF714}"/>
              </a:ext>
            </a:extLst>
          </p:cNvPr>
          <p:cNvSpPr txBox="1"/>
          <p:nvPr/>
        </p:nvSpPr>
        <p:spPr>
          <a:xfrm>
            <a:off x="192335" y="6151494"/>
            <a:ext cx="8818514" cy="497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315" b="1" dirty="0">
                <a:latin typeface="Berlin Sans FB Demi" panose="020E0802020502020306" pitchFamily="34" charset="0"/>
              </a:rPr>
              <a:t>Distinction entre « geste » &amp; « sponsor » : sponsor = apport  au club sans restriction d’usage</a:t>
            </a:r>
          </a:p>
          <a:p>
            <a:pPr algn="ctr"/>
            <a:r>
              <a:rPr lang="fr-BE" sz="1315" b="1" dirty="0">
                <a:latin typeface="Berlin Sans FB Demi" panose="020E0802020502020306" pitchFamily="34" charset="0"/>
              </a:rPr>
              <a:t>* Hors équipe première masculine</a:t>
            </a:r>
            <a:endParaRPr lang="fr-BE" sz="1644" b="1" dirty="0">
              <a:latin typeface="Berlin Sans FB Demi" panose="020E0802020502020306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B9AC673-6481-4C79-B3E1-7E3AB7A42953}"/>
              </a:ext>
            </a:extLst>
          </p:cNvPr>
          <p:cNvSpPr txBox="1"/>
          <p:nvPr/>
        </p:nvSpPr>
        <p:spPr>
          <a:xfrm>
            <a:off x="1" y="2422861"/>
            <a:ext cx="9143999" cy="2115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630" dirty="0">
                <a:latin typeface="Berlin Sans FB Demi" panose="020E0802020502020306" pitchFamily="34" charset="0"/>
              </a:rPr>
              <a:t>Vous êtes membre du club, vous participez au financement des frais de fonctionnement du club* via l’apport d’un sponsor</a:t>
            </a:r>
          </a:p>
          <a:p>
            <a:pPr algn="ctr"/>
            <a:r>
              <a:rPr lang="fr-BE" sz="2630" dirty="0">
                <a:latin typeface="Berlin Sans FB Demi" panose="020E0802020502020306" pitchFamily="34" charset="0"/>
                <a:sym typeface="Wingdings" panose="05000000000000000000" pitchFamily="2" charset="2"/>
              </a:rPr>
              <a:t></a:t>
            </a:r>
          </a:p>
          <a:p>
            <a:pPr algn="ctr"/>
            <a:r>
              <a:rPr lang="fr-BE" sz="2630" dirty="0">
                <a:latin typeface="Berlin Sans FB Demi" panose="020E0802020502020306" pitchFamily="34" charset="0"/>
                <a:sym typeface="Wingdings" panose="05000000000000000000" pitchFamily="2" charset="2"/>
              </a:rPr>
              <a:t>Vous recevez 20% de la somme en retour</a:t>
            </a:r>
            <a:endParaRPr lang="fr-BE" sz="2630" dirty="0">
              <a:latin typeface="Berlin Sans FB Demi" panose="020E0802020502020306" pitchFamily="34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A715EDA-03C1-4BEC-863A-95340BEFF301}"/>
              </a:ext>
            </a:extLst>
          </p:cNvPr>
          <p:cNvSpPr txBox="1"/>
          <p:nvPr/>
        </p:nvSpPr>
        <p:spPr>
          <a:xfrm>
            <a:off x="14782" y="4860886"/>
            <a:ext cx="9143999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986"/>
              </a:spcAft>
            </a:pPr>
            <a:r>
              <a:rPr lang="fr-BE" sz="1479" b="1" dirty="0">
                <a:latin typeface="Berlin Sans FB Demi" panose="020E0802020502020306" pitchFamily="34" charset="0"/>
              </a:rPr>
              <a:t>Une question, besoin d’aide ou de support dans la démarche ? </a:t>
            </a:r>
          </a:p>
          <a:p>
            <a:pPr algn="ctr"/>
            <a:r>
              <a:rPr lang="fr-BE" sz="1479" b="1" dirty="0">
                <a:latin typeface="Berlin Sans FB Demi" panose="020E0802020502020306" pitchFamily="34" charset="0"/>
              </a:rPr>
              <a:t>Michael MENU </a:t>
            </a:r>
          </a:p>
          <a:p>
            <a:pPr algn="ctr"/>
            <a:r>
              <a:rPr lang="fr-BE" sz="1479" b="1" dirty="0">
                <a:latin typeface="Berlin Sans FB Demi" panose="020E0802020502020306" pitchFamily="34" charset="0"/>
              </a:rPr>
              <a:t>michaelaa.menu@gmail.com</a:t>
            </a:r>
          </a:p>
          <a:p>
            <a:pPr algn="ctr"/>
            <a:r>
              <a:rPr lang="fr-BE" sz="1479" b="1" dirty="0">
                <a:latin typeface="Berlin Sans FB Demi" panose="020E0802020502020306" pitchFamily="34" charset="0"/>
              </a:rPr>
              <a:t>0496/55.30.01</a:t>
            </a:r>
            <a:endParaRPr lang="fr-BE" sz="1479" dirty="0">
              <a:latin typeface="Berlin Sans FB Demi" panose="020E0802020502020306" pitchFamily="34" charset="0"/>
            </a:endParaRPr>
          </a:p>
        </p:txBody>
      </p:sp>
      <p:pic>
        <p:nvPicPr>
          <p:cNvPr id="3" name="Picture 2" descr="A red squar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DC98878F-EA23-44A9-AD1E-A72E7D4EB2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741" y="1499"/>
            <a:ext cx="1267262" cy="126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62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>
                <a:solidFill>
                  <a:srgbClr val="C00000"/>
                </a:solidFill>
              </a:rPr>
              <a:t>Au menu…(session spécifique nouveaux membres)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/>
              <a:t>Sondage</a:t>
            </a:r>
          </a:p>
          <a:p>
            <a:r>
              <a:rPr lang="fr-BE" dirty="0"/>
              <a:t>Introduction</a:t>
            </a:r>
          </a:p>
          <a:p>
            <a:r>
              <a:rPr lang="fr-BE" dirty="0"/>
              <a:t>Axes majeurs</a:t>
            </a:r>
          </a:p>
          <a:p>
            <a:r>
              <a:rPr lang="fr-BE" dirty="0"/>
              <a:t>Structure</a:t>
            </a:r>
          </a:p>
          <a:p>
            <a:endParaRPr lang="fr-BE" dirty="0"/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8C2A-927A-4989-9299-559EB193E2D0}" type="datetime1">
              <a:rPr lang="fr-BE" smtClean="0"/>
              <a:t>24-06-21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78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61980-D57E-449E-9CEA-9EB3607F9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C00000"/>
                </a:solidFill>
              </a:rPr>
              <a:t>Non sportif</a:t>
            </a:r>
            <a:endParaRPr lang="fr-BE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77986-A1FC-4676-A07E-21E80C6FD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BE" dirty="0" err="1"/>
              <a:t>Webshop</a:t>
            </a:r>
            <a:r>
              <a:rPr lang="fr-BE" dirty="0"/>
              <a:t> (</a:t>
            </a:r>
            <a:r>
              <a:rPr lang="fr-BE" dirty="0" err="1"/>
              <a:t>Givemefive</a:t>
            </a:r>
            <a:r>
              <a:rPr lang="fr-BE" dirty="0"/>
              <a:t>)</a:t>
            </a:r>
          </a:p>
          <a:p>
            <a:pPr lvl="1"/>
            <a:r>
              <a:rPr lang="fr-BE" dirty="0"/>
              <a:t>31 juin – accessible via site web du Club</a:t>
            </a:r>
          </a:p>
          <a:p>
            <a:endParaRPr lang="fr-BE" dirty="0"/>
          </a:p>
          <a:p>
            <a:r>
              <a:rPr lang="fr-BE" dirty="0"/>
              <a:t>Evénementiel</a:t>
            </a:r>
          </a:p>
          <a:p>
            <a:pPr lvl="1"/>
            <a:r>
              <a:rPr lang="fr-BE" dirty="0"/>
              <a:t>Animation &amp; Financement</a:t>
            </a:r>
          </a:p>
          <a:p>
            <a:pPr lvl="1"/>
            <a:r>
              <a:rPr lang="fr-BE" dirty="0"/>
              <a:t>Programme et planification</a:t>
            </a:r>
          </a:p>
          <a:p>
            <a:endParaRPr lang="fr-BE" dirty="0"/>
          </a:p>
          <a:p>
            <a:r>
              <a:rPr lang="fr-BE" dirty="0"/>
              <a:t>Votre implication</a:t>
            </a:r>
          </a:p>
          <a:p>
            <a:pPr lvl="1"/>
            <a:r>
              <a:rPr lang="fr-BE" dirty="0"/>
              <a:t>En saison</a:t>
            </a:r>
          </a:p>
          <a:p>
            <a:pPr lvl="1"/>
            <a:r>
              <a:rPr lang="fr-BE" dirty="0"/>
              <a:t>Beach-Basket (20 août)</a:t>
            </a:r>
          </a:p>
          <a:p>
            <a:endParaRPr lang="fr-BE" dirty="0"/>
          </a:p>
          <a:p>
            <a:pPr lvl="1"/>
            <a:endParaRPr lang="fr-BE" dirty="0"/>
          </a:p>
          <a:p>
            <a:endParaRPr lang="fr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5AC81B-0DD6-447A-9921-20151DE1E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EDFB-1470-4E6C-93F0-95E1D66A888D}" type="datetime1">
              <a:rPr lang="fr-BE" smtClean="0"/>
              <a:t>24-06-21</a:t>
            </a:fld>
            <a:endParaRPr lang="en-US"/>
          </a:p>
        </p:txBody>
      </p:sp>
      <p:pic>
        <p:nvPicPr>
          <p:cNvPr id="1026" name="Picture 2" descr="Can You Help? – Knights Basketball">
            <a:extLst>
              <a:ext uri="{FF2B5EF4-FFF2-40B4-BE49-F238E27FC236}">
                <a16:creationId xmlns:a16="http://schemas.microsoft.com/office/drawing/2014/main" id="{2BA52FA8-1F3F-45AF-A779-69C048ECF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921250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18A0B5B-EC8F-45C0-B8B4-8AB44C645E95}"/>
              </a:ext>
            </a:extLst>
          </p:cNvPr>
          <p:cNvSpPr/>
          <p:nvPr/>
        </p:nvSpPr>
        <p:spPr>
          <a:xfrm>
            <a:off x="5076056" y="3105834"/>
            <a:ext cx="239369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Simone</a:t>
            </a:r>
          </a:p>
        </p:txBody>
      </p:sp>
    </p:spTree>
    <p:extLst>
      <p:ext uri="{BB962C8B-B14F-4D97-AF65-F5344CB8AC3E}">
        <p14:creationId xmlns:p14="http://schemas.microsoft.com/office/powerpoint/2010/main" val="3090726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rgbClr val="C00000"/>
                </a:solidFill>
              </a:rPr>
              <a:t>Moyens de communication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fr-BE" sz="2800" dirty="0"/>
              <a:t>Site Web  </a:t>
            </a:r>
          </a:p>
          <a:p>
            <a:pPr lvl="1"/>
            <a:r>
              <a:rPr lang="fr-BE" sz="2400" dirty="0">
                <a:hlinkClick r:id="rId4"/>
              </a:rPr>
              <a:t>https://www.abcwaremme.com</a:t>
            </a:r>
            <a:endParaRPr lang="fr-BE" sz="2400" dirty="0"/>
          </a:p>
          <a:p>
            <a:pPr lvl="1"/>
            <a:r>
              <a:rPr lang="fr-BE" sz="2400" dirty="0"/>
              <a:t>abcwaremme.web@gmail.com</a:t>
            </a:r>
          </a:p>
          <a:p>
            <a:r>
              <a:rPr lang="fr-BE" sz="2800" dirty="0"/>
              <a:t>Secrétaire</a:t>
            </a:r>
          </a:p>
          <a:p>
            <a:pPr lvl="1"/>
            <a:r>
              <a:rPr lang="fr-BE" sz="2400" dirty="0"/>
              <a:t>GSM: 0471/80.06.33</a:t>
            </a:r>
          </a:p>
          <a:p>
            <a:pPr lvl="1"/>
            <a:r>
              <a:rPr lang="fr-BE" sz="2400" dirty="0"/>
              <a:t>abcwaremme0709@gmail.com</a:t>
            </a:r>
          </a:p>
          <a:p>
            <a:endParaRPr lang="fr-BE" sz="2800" dirty="0"/>
          </a:p>
          <a:p>
            <a:endParaRPr lang="fr-BE" sz="2800" dirty="0"/>
          </a:p>
          <a:p>
            <a:endParaRPr lang="fr-BE" sz="2800" dirty="0"/>
          </a:p>
          <a:p>
            <a:r>
              <a:rPr lang="fr-BE" sz="2800" dirty="0"/>
              <a:t>Facebook</a:t>
            </a:r>
          </a:p>
          <a:p>
            <a:pPr lvl="1"/>
            <a:r>
              <a:rPr lang="fr-BE" sz="2400" dirty="0">
                <a:sym typeface="Wingdings" panose="05000000000000000000" pitchFamily="2" charset="2"/>
              </a:rPr>
              <a:t>Page FB ABC Waremme</a:t>
            </a:r>
          </a:p>
          <a:p>
            <a:r>
              <a:rPr lang="fr-BE" sz="2800" dirty="0" err="1"/>
              <a:t>Wawactus</a:t>
            </a:r>
            <a:endParaRPr lang="fr-BE" sz="2800" dirty="0"/>
          </a:p>
          <a:p>
            <a:r>
              <a:rPr lang="fr-BE" sz="2800" dirty="0"/>
              <a:t>Coachs/Délégués d’équipes(à identifier)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5DCA-3BFD-43BC-956A-D371780317B2}" type="datetime1">
              <a:rPr lang="fr-BE" smtClean="0"/>
              <a:t>24-06-21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376982-D479-475E-B64C-DAD9AC0BBB10}"/>
              </a:ext>
            </a:extLst>
          </p:cNvPr>
          <p:cNvSpPr/>
          <p:nvPr/>
        </p:nvSpPr>
        <p:spPr>
          <a:xfrm>
            <a:off x="5436096" y="2852936"/>
            <a:ext cx="3053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SPAMS?!?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059A5A-15E3-4A88-9468-2FDB15225328}"/>
              </a:ext>
            </a:extLst>
          </p:cNvPr>
          <p:cNvSpPr/>
          <p:nvPr/>
        </p:nvSpPr>
        <p:spPr>
          <a:xfrm>
            <a:off x="239191" y="4082802"/>
            <a:ext cx="8733033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SVP -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Accusez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réception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des </a:t>
            </a:r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courriers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/emails - SVP</a:t>
            </a:r>
          </a:p>
        </p:txBody>
      </p:sp>
    </p:spTree>
    <p:extLst>
      <p:ext uri="{BB962C8B-B14F-4D97-AF65-F5344CB8AC3E}">
        <p14:creationId xmlns:p14="http://schemas.microsoft.com/office/powerpoint/2010/main" val="566544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rgbClr val="C00000"/>
                </a:solidFill>
              </a:rPr>
              <a:t>Gestion de club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141168"/>
          </a:xfrm>
        </p:spPr>
        <p:txBody>
          <a:bodyPr>
            <a:normAutofit fontScale="55000" lnSpcReduction="20000"/>
          </a:bodyPr>
          <a:lstStyle/>
          <a:p>
            <a:r>
              <a:rPr lang="fr-BE" dirty="0"/>
              <a:t>Pour tout sujet sportif (joueurs/entraineurs)</a:t>
            </a:r>
          </a:p>
          <a:p>
            <a:pPr lvl="1"/>
            <a:r>
              <a:rPr lang="fr-BE" dirty="0"/>
              <a:t>Hervé </a:t>
            </a:r>
            <a:r>
              <a:rPr lang="fr-BE" dirty="0" err="1"/>
              <a:t>Piedboeuf</a:t>
            </a:r>
            <a:endParaRPr lang="fr-BE" dirty="0"/>
          </a:p>
          <a:p>
            <a:r>
              <a:rPr lang="fr-BE" dirty="0"/>
              <a:t>Utilisation des logos ABC Waremme sur tout support + Fabrication vareuses</a:t>
            </a:r>
          </a:p>
          <a:p>
            <a:pPr lvl="1"/>
            <a:r>
              <a:rPr lang="fr-BE" dirty="0"/>
              <a:t>Michael Menu</a:t>
            </a:r>
          </a:p>
          <a:p>
            <a:r>
              <a:rPr lang="fr-BE" dirty="0"/>
              <a:t>Proposition de (/soutien à) une activité extra-sportive</a:t>
            </a:r>
          </a:p>
          <a:p>
            <a:pPr lvl="1"/>
            <a:r>
              <a:rPr lang="fr-BE" dirty="0"/>
              <a:t>Simone </a:t>
            </a:r>
            <a:r>
              <a:rPr lang="fr-BE" dirty="0" err="1"/>
              <a:t>Jeanfils</a:t>
            </a:r>
            <a:endParaRPr lang="fr-BE" dirty="0"/>
          </a:p>
          <a:p>
            <a:r>
              <a:rPr lang="fr-BE" dirty="0"/>
              <a:t>Infrastructure/matériel</a:t>
            </a:r>
          </a:p>
          <a:p>
            <a:pPr lvl="1"/>
            <a:r>
              <a:rPr lang="fr-BE" dirty="0"/>
              <a:t>Edmond </a:t>
            </a:r>
            <a:r>
              <a:rPr lang="fr-BE" dirty="0" err="1"/>
              <a:t>Lamproye</a:t>
            </a:r>
            <a:endParaRPr lang="fr-BE" dirty="0"/>
          </a:p>
          <a:p>
            <a:r>
              <a:rPr lang="fr-BE" dirty="0"/>
              <a:t>Sponsoring</a:t>
            </a:r>
          </a:p>
          <a:p>
            <a:pPr lvl="1"/>
            <a:r>
              <a:rPr lang="fr-BE" dirty="0"/>
              <a:t>Michael Menu/</a:t>
            </a:r>
            <a:r>
              <a:rPr lang="fr-BE" dirty="0" err="1"/>
              <a:t>Sérafin</a:t>
            </a:r>
            <a:r>
              <a:rPr lang="fr-BE" dirty="0"/>
              <a:t> </a:t>
            </a:r>
            <a:r>
              <a:rPr lang="fr-BE" dirty="0" err="1"/>
              <a:t>Boscic</a:t>
            </a:r>
            <a:endParaRPr lang="fr-BE" dirty="0"/>
          </a:p>
          <a:p>
            <a:r>
              <a:rPr lang="fr-BE" dirty="0"/>
              <a:t>Calendrier Compétition</a:t>
            </a:r>
          </a:p>
          <a:p>
            <a:pPr lvl="1"/>
            <a:r>
              <a:rPr lang="fr-BE" dirty="0"/>
              <a:t>Christian </a:t>
            </a:r>
            <a:r>
              <a:rPr lang="fr-BE" dirty="0" err="1"/>
              <a:t>Joniaux</a:t>
            </a:r>
            <a:endParaRPr lang="fr-BE" dirty="0"/>
          </a:p>
          <a:p>
            <a:r>
              <a:rPr lang="fr-BE" dirty="0"/>
              <a:t>Stages</a:t>
            </a:r>
          </a:p>
          <a:p>
            <a:pPr lvl="1"/>
            <a:r>
              <a:rPr lang="fr-BE" dirty="0"/>
              <a:t>Maxime </a:t>
            </a:r>
            <a:r>
              <a:rPr lang="fr-BE" dirty="0" err="1"/>
              <a:t>Gaudoux</a:t>
            </a:r>
            <a:endParaRPr lang="fr-BE" dirty="0"/>
          </a:p>
          <a:p>
            <a:r>
              <a:rPr lang="fr-BE" dirty="0"/>
              <a:t>Time Out</a:t>
            </a:r>
          </a:p>
          <a:p>
            <a:pPr lvl="1"/>
            <a:r>
              <a:rPr lang="fr-BE" dirty="0"/>
              <a:t>Claude Germay</a:t>
            </a:r>
          </a:p>
          <a:p>
            <a:r>
              <a:rPr lang="fr-BE" dirty="0"/>
              <a:t>Autres </a:t>
            </a:r>
          </a:p>
          <a:p>
            <a:pPr lvl="1"/>
            <a:r>
              <a:rPr lang="fr-BE" dirty="0"/>
              <a:t>Luc Ceulers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7BAEE-C92D-4C9F-BB2B-965AB8B82F0D}" type="datetime1">
              <a:rPr lang="fr-BE" smtClean="0"/>
              <a:t>24-06-21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A09F60-0245-49BD-8013-AE9E87E879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611" y="5758882"/>
            <a:ext cx="818378" cy="10836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1CCB580-9A1B-452A-BAD2-BD2E809AB6A9}"/>
              </a:ext>
            </a:extLst>
          </p:cNvPr>
          <p:cNvSpPr/>
          <p:nvPr/>
        </p:nvSpPr>
        <p:spPr>
          <a:xfrm>
            <a:off x="3923928" y="5869890"/>
            <a:ext cx="421339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r-BE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linkClick r:id="rId5"/>
              </a:rPr>
              <a:t>abcwaremme0709@gmail.com</a:t>
            </a:r>
            <a:endParaRPr lang="fr-BE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fr-BE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hlinkClick r:id="rId6"/>
              </a:rPr>
              <a:t>abcwaremme.web@gmail.com</a:t>
            </a:r>
            <a:r>
              <a:rPr lang="fr-BE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0020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393D7-03A8-400B-8603-676E78841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06530-E110-4BCF-AD17-7FAD28C5E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6A61B-3122-4473-AF0B-433B06035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EDFB-1470-4E6C-93F0-95E1D66A888D}" type="datetime1">
              <a:rPr lang="fr-BE" smtClean="0"/>
              <a:t>24-06-21</a:t>
            </a:fld>
            <a:endParaRPr lang="en-US"/>
          </a:p>
        </p:txBody>
      </p:sp>
      <p:pic>
        <p:nvPicPr>
          <p:cNvPr id="2050" name="Picture 2" descr="Cheers &amp;amp; Beers Paper Dinner Plates - 8 Ct. | Oriental Trading">
            <a:extLst>
              <a:ext uri="{FF2B5EF4-FFF2-40B4-BE49-F238E27FC236}">
                <a16:creationId xmlns:a16="http://schemas.microsoft.com/office/drawing/2014/main" id="{DE23B469-6A1B-4F84-AE21-FC93BE061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486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8703D-CE50-45C8-B59E-A7756CA27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B6189F4-4F3A-45D7-87DE-B53C9E22CE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55037"/>
              </p:ext>
            </p:extLst>
          </p:nvPr>
        </p:nvGraphicFramePr>
        <p:xfrm>
          <a:off x="2248217" y="2987675"/>
          <a:ext cx="4647565" cy="18106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6865">
                  <a:extLst>
                    <a:ext uri="{9D8B030D-6E8A-4147-A177-3AD203B41FA5}">
                      <a16:colId xmlns:a16="http://schemas.microsoft.com/office/drawing/2014/main" val="3368746421"/>
                    </a:ext>
                  </a:extLst>
                </a:gridCol>
                <a:gridCol w="473075">
                  <a:extLst>
                    <a:ext uri="{9D8B030D-6E8A-4147-A177-3AD203B41FA5}">
                      <a16:colId xmlns:a16="http://schemas.microsoft.com/office/drawing/2014/main" val="781129836"/>
                    </a:ext>
                  </a:extLst>
                </a:gridCol>
                <a:gridCol w="2587625">
                  <a:extLst>
                    <a:ext uri="{9D8B030D-6E8A-4147-A177-3AD203B41FA5}">
                      <a16:colId xmlns:a16="http://schemas.microsoft.com/office/drawing/2014/main" val="113615517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BE" sz="1400">
                          <a:effectLst/>
                        </a:rPr>
                        <a:t> </a:t>
                      </a:r>
                      <a:endParaRPr lang="fr-BE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€</a:t>
                      </a:r>
                      <a:endParaRPr lang="fr-BE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Catégories</a:t>
                      </a:r>
                      <a:endParaRPr lang="fr-BE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21177436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Babys</a:t>
                      </a:r>
                      <a:endParaRPr lang="fr-BE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120,00</a:t>
                      </a:r>
                      <a:endParaRPr lang="fr-BE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Babys 1 et Baby 2</a:t>
                      </a:r>
                      <a:endParaRPr lang="fr-BE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3092499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Tarif 1 entr.</a:t>
                      </a:r>
                      <a:endParaRPr lang="fr-BE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180,00 </a:t>
                      </a:r>
                      <a:endParaRPr lang="fr-BE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U7</a:t>
                      </a:r>
                      <a:endParaRPr lang="fr-BE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41296835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Tarif 1 entr.</a:t>
                      </a:r>
                      <a:endParaRPr lang="fr-BE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220,00 </a:t>
                      </a:r>
                      <a:endParaRPr lang="fr-BE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P1D P2D P3 P4</a:t>
                      </a:r>
                      <a:endParaRPr lang="fr-BE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1518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Tarif 2 entr.</a:t>
                      </a:r>
                      <a:endParaRPr lang="fr-BE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250,00</a:t>
                      </a:r>
                      <a:endParaRPr lang="fr-BE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P1 U21 U16Prov U19F U13F U14 U12 U10 U8 U7</a:t>
                      </a:r>
                      <a:endParaRPr lang="fr-BE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30537827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Tarif 3+ entr.</a:t>
                      </a:r>
                      <a:endParaRPr lang="fr-BE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275,00</a:t>
                      </a:r>
                      <a:endParaRPr lang="fr-BE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U16Elite</a:t>
                      </a:r>
                      <a:endParaRPr lang="fr-BE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580428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Réduc 2</a:t>
                      </a:r>
                      <a:r>
                        <a:rPr lang="fr-FR" sz="1200" baseline="30000">
                          <a:effectLst/>
                        </a:rPr>
                        <a:t>e</a:t>
                      </a:r>
                      <a:r>
                        <a:rPr lang="fr-FR" sz="1200">
                          <a:effectLst/>
                        </a:rPr>
                        <a:t>/3</a:t>
                      </a:r>
                      <a:r>
                        <a:rPr lang="fr-FR" sz="1200" baseline="30000">
                          <a:effectLst/>
                        </a:rPr>
                        <a:t>e</a:t>
                      </a:r>
                      <a:r>
                        <a:rPr lang="fr-FR" sz="1200">
                          <a:effectLst/>
                        </a:rPr>
                        <a:t>… enfant</a:t>
                      </a:r>
                      <a:endParaRPr lang="fr-BE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-25,00</a:t>
                      </a:r>
                      <a:endParaRPr lang="fr-BE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Hors Babys</a:t>
                      </a:r>
                      <a:endParaRPr lang="fr-BE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5625604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Complément 2 équipes</a:t>
                      </a:r>
                      <a:endParaRPr lang="fr-BE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>
                          <a:effectLst/>
                        </a:rPr>
                        <a:t>+25,00</a:t>
                      </a:r>
                      <a:endParaRPr lang="fr-BE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200" dirty="0">
                          <a:effectLst/>
                        </a:rPr>
                        <a:t> </a:t>
                      </a:r>
                      <a:endParaRPr lang="fr-BE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SimSun" panose="02010600030101010101" pitchFamily="2" charset="-122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42647721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017D7-811C-4541-AB50-B5FC01E4E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EDFB-1470-4E6C-93F0-95E1D66A888D}" type="datetime1">
              <a:rPr lang="fr-BE" smtClean="0"/>
              <a:t>24-06-21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5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762BB-7030-4669-8D44-DD8AAAC30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C00000"/>
                </a:solidFill>
              </a:rPr>
              <a:t>Sondage</a:t>
            </a:r>
            <a:endParaRPr lang="fr-BE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AE4213-E3C5-498D-996C-31FF6E58C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Connectez-vous</a:t>
            </a:r>
            <a:r>
              <a:rPr lang="en-US" dirty="0"/>
              <a:t> à </a:t>
            </a:r>
            <a:r>
              <a:rPr lang="en-US" dirty="0">
                <a:hlinkClick r:id="rId5"/>
              </a:rPr>
              <a:t>www.menti.com</a:t>
            </a:r>
            <a:endParaRPr lang="en-US" dirty="0"/>
          </a:p>
          <a:p>
            <a:r>
              <a:rPr lang="en-US" dirty="0"/>
              <a:t>Code 9837 3025</a:t>
            </a:r>
          </a:p>
          <a:p>
            <a:endParaRPr lang="en-US" dirty="0"/>
          </a:p>
          <a:p>
            <a:endParaRPr lang="fr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444508-A647-44A3-8729-D4004E8EA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EDFB-1470-4E6C-93F0-95E1D66A888D}" type="datetime1">
              <a:rPr lang="fr-BE" smtClean="0"/>
              <a:t>24-06-21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8999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000" dirty="0">
                <a:solidFill>
                  <a:srgbClr val="C00000"/>
                </a:solidFill>
              </a:rPr>
              <a:t>Introduction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dirty="0"/>
              <a:t>ABC Waremme, depuis 1988…</a:t>
            </a:r>
          </a:p>
          <a:p>
            <a:r>
              <a:rPr lang="fr-BE" dirty="0"/>
              <a:t>2017, arrivée au Pôle Ballons </a:t>
            </a:r>
          </a:p>
          <a:p>
            <a:pPr lvl="1"/>
            <a:r>
              <a:rPr lang="fr-BE" dirty="0"/>
              <a:t>Changement de président</a:t>
            </a:r>
          </a:p>
          <a:p>
            <a:pPr lvl="1"/>
            <a:r>
              <a:rPr lang="fr-BE" dirty="0"/>
              <a:t>Cohabitation avec le VBC</a:t>
            </a:r>
          </a:p>
          <a:p>
            <a:pPr lvl="1"/>
            <a:r>
              <a:rPr lang="fr-BE" dirty="0"/>
              <a:t>Locataires installations de la Province</a:t>
            </a:r>
          </a:p>
          <a:p>
            <a:pPr lvl="1"/>
            <a:r>
              <a:rPr lang="fr-BE" dirty="0"/>
              <a:t>Exploitation Time Out Restaurant</a:t>
            </a:r>
          </a:p>
          <a:p>
            <a:endParaRPr lang="fr-BE" dirty="0"/>
          </a:p>
          <a:p>
            <a:r>
              <a:rPr lang="fr-BE" dirty="0">
                <a:hlinkClick r:id="rId5"/>
              </a:rPr>
              <a:t>www.abcwaremme.com</a:t>
            </a:r>
            <a:r>
              <a:rPr lang="fr-BE" dirty="0"/>
              <a:t> (+ Page Facebook)</a:t>
            </a:r>
          </a:p>
          <a:p>
            <a:pPr lvl="1"/>
            <a:r>
              <a:rPr lang="fr-BE" dirty="0"/>
              <a:t>Formulaire d’affiliation 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8C2A-927A-4989-9299-559EB193E2D0}" type="datetime1">
              <a:rPr lang="fr-BE" smtClean="0"/>
              <a:t>24-06-21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57C389-0E2D-4F19-8FC8-563C7C1214B1}"/>
              </a:ext>
            </a:extLst>
          </p:cNvPr>
          <p:cNvSpPr/>
          <p:nvPr/>
        </p:nvSpPr>
        <p:spPr>
          <a:xfrm>
            <a:off x="4788024" y="5644257"/>
            <a:ext cx="2916886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Renseignez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vos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coordonnées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72694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A</a:t>
            </a:r>
            <a:r>
              <a:rPr lang="fr-BE" sz="4000" dirty="0" err="1">
                <a:solidFill>
                  <a:srgbClr val="C00000"/>
                </a:solidFill>
              </a:rPr>
              <a:t>xes</a:t>
            </a:r>
            <a:r>
              <a:rPr lang="fr-BE" sz="4000" dirty="0">
                <a:solidFill>
                  <a:srgbClr val="C00000"/>
                </a:solidFill>
              </a:rPr>
              <a:t> majeurs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59"/>
          </a:xfrm>
        </p:spPr>
        <p:txBody>
          <a:bodyPr>
            <a:normAutofit fontScale="70000" lnSpcReduction="20000"/>
          </a:bodyPr>
          <a:lstStyle/>
          <a:p>
            <a:r>
              <a:rPr lang="fr-BE" dirty="0"/>
              <a:t>Le basket, à sa vraie place à Waremme</a:t>
            </a:r>
          </a:p>
          <a:p>
            <a:pPr lvl="1"/>
            <a:r>
              <a:rPr lang="fr-BE" dirty="0"/>
              <a:t>Valeurs du sport </a:t>
            </a:r>
          </a:p>
          <a:p>
            <a:pPr lvl="1"/>
            <a:r>
              <a:rPr lang="fr-BE" dirty="0"/>
              <a:t>Importance du sport collectif dans la vie de tous les jours</a:t>
            </a:r>
          </a:p>
          <a:p>
            <a:endParaRPr lang="fr-BE" sz="2800" dirty="0"/>
          </a:p>
          <a:p>
            <a:r>
              <a:rPr lang="fr-BE" sz="2800" dirty="0"/>
              <a:t>Poursuivre le développement du </a:t>
            </a:r>
            <a:r>
              <a:rPr lang="fr-BE" sz="2800" dirty="0">
                <a:solidFill>
                  <a:srgbClr val="C00000"/>
                </a:solidFill>
              </a:rPr>
              <a:t>sentiment d’appartenance</a:t>
            </a:r>
          </a:p>
          <a:p>
            <a:pPr lvl="1"/>
            <a:r>
              <a:rPr lang="fr-BE" sz="2400" dirty="0"/>
              <a:t>Fierté d’être de l’ABC Waremme</a:t>
            </a:r>
          </a:p>
          <a:p>
            <a:pPr lvl="2"/>
            <a:r>
              <a:rPr lang="fr-BE" sz="2000" dirty="0"/>
              <a:t>S’y sentir bien (&amp; en faire la promotion)</a:t>
            </a:r>
          </a:p>
          <a:p>
            <a:pPr lvl="2"/>
            <a:r>
              <a:rPr lang="fr-BE" sz="2000" dirty="0"/>
              <a:t>Charte graphique, </a:t>
            </a:r>
            <a:r>
              <a:rPr lang="fr-BE" sz="2000" dirty="0" err="1"/>
              <a:t>webshop</a:t>
            </a:r>
            <a:r>
              <a:rPr lang="fr-BE" sz="2000" dirty="0"/>
              <a:t> textiles de sport…</a:t>
            </a:r>
          </a:p>
          <a:p>
            <a:pPr lvl="1"/>
            <a:r>
              <a:rPr lang="fr-BE" sz="2400" dirty="0"/>
              <a:t>Réanimer les relais entre les (et au sein des) équipes</a:t>
            </a:r>
          </a:p>
          <a:p>
            <a:pPr lvl="1"/>
            <a:r>
              <a:rPr lang="fr-BE" sz="2400" dirty="0"/>
              <a:t>Augmenter l’attractivité</a:t>
            </a:r>
          </a:p>
          <a:p>
            <a:pPr lvl="2"/>
            <a:r>
              <a:rPr lang="fr-BE" sz="2000" dirty="0"/>
              <a:t>Joueurs/Parents/Coaches/Supporters/Sponsors/Media/Province</a:t>
            </a:r>
          </a:p>
          <a:p>
            <a:pPr lvl="1"/>
            <a:r>
              <a:rPr lang="fr-BE" sz="2400" dirty="0">
                <a:solidFill>
                  <a:srgbClr val="C00000"/>
                </a:solidFill>
              </a:rPr>
              <a:t>Encourager l’implication dans le Club</a:t>
            </a:r>
          </a:p>
          <a:p>
            <a:r>
              <a:rPr lang="fr-BE" sz="2800" dirty="0"/>
              <a:t>Avoir des ambitions sportives plus affichées (mais avec humilité!)</a:t>
            </a:r>
          </a:p>
          <a:p>
            <a:pPr lvl="1"/>
            <a:r>
              <a:rPr lang="fr-BE" sz="2400" dirty="0"/>
              <a:t>Consolider l’encadrement sportif</a:t>
            </a:r>
          </a:p>
          <a:p>
            <a:pPr lvl="1"/>
            <a:r>
              <a:rPr lang="fr-BE" sz="2400" dirty="0"/>
              <a:t>Rebâtir une filière filles/dames</a:t>
            </a:r>
          </a:p>
          <a:p>
            <a:pPr lvl="1"/>
            <a:r>
              <a:rPr lang="fr-BE" sz="2400" dirty="0"/>
              <a:t>Compléter chaque catégorie d’âge avec min 1 équipe</a:t>
            </a:r>
          </a:p>
          <a:p>
            <a:pPr lvl="1"/>
            <a:r>
              <a:rPr lang="fr-BE" sz="2400" dirty="0"/>
              <a:t>Niveau provincial + niveau élite… voire régional quand possible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8C2A-927A-4989-9299-559EB193E2D0}" type="datetime1">
              <a:rPr lang="fr-BE" smtClean="0"/>
              <a:t>24-06-21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3528D8-59EA-4895-BE3C-66650B9DDBC6}"/>
              </a:ext>
            </a:extLst>
          </p:cNvPr>
          <p:cNvSpPr/>
          <p:nvPr/>
        </p:nvSpPr>
        <p:spPr>
          <a:xfrm>
            <a:off x="1979712" y="6286637"/>
            <a:ext cx="550917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Rien</a:t>
            </a:r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ne </a:t>
            </a:r>
            <a:r>
              <a:rPr lang="en-US" sz="2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va</a:t>
            </a:r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de </a:t>
            </a:r>
            <a:r>
              <a:rPr lang="en-US" sz="28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soi</a:t>
            </a:r>
            <a:endParaRPr lang="en-U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85191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rgbClr val="C00000"/>
                </a:solidFill>
              </a:rPr>
              <a:t>Structure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fr-BE" dirty="0">
                <a:hlinkClick r:id="rId5"/>
              </a:rPr>
              <a:t>www.abcwaremme.com/comite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C8C2A-927A-4989-9299-559EB193E2D0}" type="datetime1">
              <a:rPr lang="fr-BE" smtClean="0"/>
              <a:t>24-06-21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2ABA59A-C729-43B3-919D-92D045F1283A}"/>
              </a:ext>
            </a:extLst>
          </p:cNvPr>
          <p:cNvGraphicFramePr/>
          <p:nvPr/>
        </p:nvGraphicFramePr>
        <p:xfrm>
          <a:off x="482677" y="2708920"/>
          <a:ext cx="8229600" cy="306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590351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E0DDE-3988-4F84-9710-EE173A65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52234D-B10D-494B-A281-FBA9BA694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Vos questions…</a:t>
            </a:r>
            <a:endParaRPr lang="fr-B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415EF-8480-4238-B170-0C6437953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EDFB-1470-4E6C-93F0-95E1D66A888D}" type="datetime1">
              <a:rPr lang="fr-BE" smtClean="0"/>
              <a:t>24-06-21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88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35C39-AECC-4402-B4AD-BB01DCA4F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790C8-101A-4FE7-87AD-37A3834DA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EDFB-1470-4E6C-93F0-95E1D66A888D}" type="datetime1">
              <a:rPr lang="fr-BE" smtClean="0"/>
              <a:t>24-06-21</a:t>
            </a:fld>
            <a:endParaRPr lang="en-US"/>
          </a:p>
        </p:txBody>
      </p:sp>
      <p:pic>
        <p:nvPicPr>
          <p:cNvPr id="2050" name="Picture 2" descr="Geste D&amp;#39;une Temporisation Icône Simple De Basket-ball En Web Noir  D&amp;#39;illustration D&amp;#39;actions De Symbole De Vecteur De Style Illustration de  Vecteur - Illustration du pause, signal: 91626910">
            <a:extLst>
              <a:ext uri="{FF2B5EF4-FFF2-40B4-BE49-F238E27FC236}">
                <a16:creationId xmlns:a16="http://schemas.microsoft.com/office/drawing/2014/main" id="{C606DF36-FC1C-4B16-A44F-8CCBC09FE4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56792"/>
            <a:ext cx="3667472" cy="366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F8E5E6-A6C5-40AA-A414-66ECE83877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611" y="5758882"/>
            <a:ext cx="818378" cy="108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77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348880"/>
            <a:ext cx="7772400" cy="1470025"/>
          </a:xfrm>
        </p:spPr>
        <p:txBody>
          <a:bodyPr>
            <a:noAutofit/>
          </a:bodyPr>
          <a:lstStyle/>
          <a:p>
            <a:r>
              <a:rPr lang="fr-BE" sz="5400" dirty="0">
                <a:solidFill>
                  <a:srgbClr val="C00000"/>
                </a:solidFill>
              </a:rPr>
              <a:t>Saison 2021-2022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static.wixstatic.com/media/181632_32021b6ce19845b39c622fea479a1d59~mv2.png/v1/fill/w_345,h_76,al_c,usm_0.66_1.00_0.01/181632_32021b6ce19845b39c622fea479a1d59~mv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5" y="5949280"/>
            <a:ext cx="3286125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441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909</Words>
  <Application>Microsoft Office PowerPoint</Application>
  <PresentationFormat>On-screen Show (4:3)</PresentationFormat>
  <Paragraphs>301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Berlin Sans FB Demi</vt:lpstr>
      <vt:lpstr>Calibri</vt:lpstr>
      <vt:lpstr>Open Sans</vt:lpstr>
      <vt:lpstr>Office Theme</vt:lpstr>
      <vt:lpstr>Thème Office</vt:lpstr>
      <vt:lpstr>Saison 2021-2022</vt:lpstr>
      <vt:lpstr>Au menu…(session spécifique nouveaux membres)</vt:lpstr>
      <vt:lpstr>Sondage</vt:lpstr>
      <vt:lpstr>Introduction</vt:lpstr>
      <vt:lpstr>Axes majeurs</vt:lpstr>
      <vt:lpstr>Structure</vt:lpstr>
      <vt:lpstr>PowerPoint Presentation</vt:lpstr>
      <vt:lpstr>PowerPoint Presentation</vt:lpstr>
      <vt:lpstr>Saison 2021-2022</vt:lpstr>
      <vt:lpstr>Au menu…(session générale)</vt:lpstr>
      <vt:lpstr>Sondage</vt:lpstr>
      <vt:lpstr>Contexte</vt:lpstr>
      <vt:lpstr>Structure</vt:lpstr>
      <vt:lpstr>Sportif</vt:lpstr>
      <vt:lpstr>Encadrement Sportif 2021-2022</vt:lpstr>
      <vt:lpstr>Sportif</vt:lpstr>
      <vt:lpstr>Engagements et chartes</vt:lpstr>
      <vt:lpstr>Finances</vt:lpstr>
      <vt:lpstr>PowerPoint Presentation</vt:lpstr>
      <vt:lpstr>Non sportif</vt:lpstr>
      <vt:lpstr>Moyens de communication</vt:lpstr>
      <vt:lpstr>Gestion de club</vt:lpstr>
      <vt:lpstr>PowerPoint Presentation</vt:lpstr>
      <vt:lpstr>PowerPoint Presentation</vt:lpstr>
    </vt:vector>
  </TitlesOfParts>
  <Company>GDF SUEZ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 Waremme</dc:title>
  <dc:creator>Ceulers Luc</dc:creator>
  <cp:lastModifiedBy>CEULERS Luc (ENGIE Nuclear)</cp:lastModifiedBy>
  <cp:revision>288</cp:revision>
  <cp:lastPrinted>2021-06-24T12:52:30Z</cp:lastPrinted>
  <dcterms:created xsi:type="dcterms:W3CDTF">2017-09-29T15:25:17Z</dcterms:created>
  <dcterms:modified xsi:type="dcterms:W3CDTF">2021-06-24T17:04:52Z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135c4ba-2280-41f8-be7d-6f21d368baa3_Enabled">
    <vt:lpwstr>true</vt:lpwstr>
  </property>
  <property fmtid="{D5CDD505-2E9C-101B-9397-08002B2CF9AE}" pid="3" name="MSIP_Label_c135c4ba-2280-41f8-be7d-6f21d368baa3_SetDate">
    <vt:lpwstr>2021-06-18T13:48:24Z</vt:lpwstr>
  </property>
  <property fmtid="{D5CDD505-2E9C-101B-9397-08002B2CF9AE}" pid="4" name="MSIP_Label_c135c4ba-2280-41f8-be7d-6f21d368baa3_Method">
    <vt:lpwstr>Standard</vt:lpwstr>
  </property>
  <property fmtid="{D5CDD505-2E9C-101B-9397-08002B2CF9AE}" pid="5" name="MSIP_Label_c135c4ba-2280-41f8-be7d-6f21d368baa3_Name">
    <vt:lpwstr>c135c4ba-2280-41f8-be7d-6f21d368baa3</vt:lpwstr>
  </property>
  <property fmtid="{D5CDD505-2E9C-101B-9397-08002B2CF9AE}" pid="6" name="MSIP_Label_c135c4ba-2280-41f8-be7d-6f21d368baa3_SiteId">
    <vt:lpwstr>24139d14-c62c-4c47-8bdd-ce71ea1d50cf</vt:lpwstr>
  </property>
  <property fmtid="{D5CDD505-2E9C-101B-9397-08002B2CF9AE}" pid="7" name="MSIP_Label_c135c4ba-2280-41f8-be7d-6f21d368baa3_ActionId">
    <vt:lpwstr>752adaba-141e-42bc-996f-a01c0645f3e9</vt:lpwstr>
  </property>
  <property fmtid="{D5CDD505-2E9C-101B-9397-08002B2CF9AE}" pid="8" name="MSIP_Label_c135c4ba-2280-41f8-be7d-6f21d368baa3_ContentBits">
    <vt:lpwstr>0</vt:lpwstr>
  </property>
</Properties>
</file>