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0" r:id="rId3"/>
    <p:sldId id="281" r:id="rId4"/>
    <p:sldId id="290" r:id="rId5"/>
    <p:sldId id="293" r:id="rId6"/>
    <p:sldId id="294" r:id="rId7"/>
    <p:sldId id="295" r:id="rId8"/>
    <p:sldId id="296" r:id="rId9"/>
    <p:sldId id="297" r:id="rId10"/>
    <p:sldId id="298" r:id="rId11"/>
    <p:sldId id="291" r:id="rId12"/>
    <p:sldId id="292" r:id="rId13"/>
    <p:sldId id="300" r:id="rId14"/>
    <p:sldId id="262" r:id="rId15"/>
    <p:sldId id="284" r:id="rId16"/>
    <p:sldId id="258" r:id="rId17"/>
    <p:sldId id="259" r:id="rId18"/>
    <p:sldId id="289" r:id="rId19"/>
    <p:sldId id="276" r:id="rId20"/>
    <p:sldId id="285" r:id="rId21"/>
    <p:sldId id="261" r:id="rId22"/>
    <p:sldId id="263" r:id="rId23"/>
    <p:sldId id="264" r:id="rId24"/>
    <p:sldId id="265" r:id="rId25"/>
    <p:sldId id="287" r:id="rId26"/>
    <p:sldId id="266" r:id="rId27"/>
    <p:sldId id="267" r:id="rId28"/>
    <p:sldId id="268" r:id="rId29"/>
    <p:sldId id="269" r:id="rId30"/>
    <p:sldId id="270" r:id="rId31"/>
    <p:sldId id="271" r:id="rId32"/>
    <p:sldId id="288" r:id="rId33"/>
    <p:sldId id="272" r:id="rId34"/>
    <p:sldId id="273" r:id="rId35"/>
    <p:sldId id="282" r:id="rId3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 Joniaux" initials="C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09" autoAdjust="0"/>
  </p:normalViewPr>
  <p:slideViewPr>
    <p:cSldViewPr>
      <p:cViewPr varScale="1">
        <p:scale>
          <a:sx n="108" d="100"/>
          <a:sy n="108" d="100"/>
        </p:scale>
        <p:origin x="-16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E1CF13-6C9A-45AB-AC01-3AB8E8010913}" type="datetimeFigureOut">
              <a:rPr lang="fr-BE"/>
              <a:pPr>
                <a:defRPr/>
              </a:pPr>
              <a:t>10/02/2020</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31EC526-8B45-469E-9EE2-4833D3D9900E}" type="slidenum">
              <a:rPr lang="fr-BE"/>
              <a:pPr>
                <a:defRPr/>
              </a:pPr>
              <a:t>‹N°›</a:t>
            </a:fld>
            <a:endParaRPr lang="fr-BE"/>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29E653-E146-4477-9D5B-A2E5FD467348}" type="datetimeFigureOut">
              <a:rPr lang="fr-BE"/>
              <a:pPr>
                <a:defRPr/>
              </a:pPr>
              <a:t>10/02/2020</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C15C79-402D-4F1C-BBEA-C76372844CD9}" type="slidenum">
              <a:rPr lang="fr-BE"/>
              <a:pPr>
                <a:defRPr/>
              </a:pPr>
              <a:t>‹N°›</a:t>
            </a:fld>
            <a:endParaRPr lang="fr-BE"/>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A9449FD6-CF06-4C19-9D9E-84C7287545EF}" type="datetime1">
              <a:rPr lang="fr-BE" smtClean="0"/>
              <a:pPr>
                <a:defRPr/>
              </a:pPr>
              <a:t>10/02/2020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6618C49-130C-4DA7-9817-17FED340EE54}"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1F65FD5-4A9B-4ED8-8471-3F4B577D3239}" type="datetime1">
              <a:rPr lang="fr-BE" smtClean="0"/>
              <a:pPr>
                <a:defRPr/>
              </a:pPr>
              <a:t>10/02/2020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B33F0CC-40F5-49BD-9AA5-536F8669925C}"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453F1D01-51AF-4E1C-899A-4E226A829C39}" type="datetime1">
              <a:rPr lang="fr-BE" smtClean="0"/>
              <a:pPr>
                <a:defRPr/>
              </a:pPr>
              <a:t>10/02/2020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0552B395-2C0B-4519-9CE3-20CCD7122225}"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E407EDA9-4813-4E7B-95C9-841E2494FA0E}" type="datetime1">
              <a:rPr lang="fr-BE" smtClean="0"/>
              <a:pPr>
                <a:defRPr/>
              </a:pPr>
              <a:t>10/02/2020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B427EA36-5640-42DF-88DA-4496B565860D}"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6C09DEF-DB11-43ED-ADA5-4024ADE285E9}" type="datetime1">
              <a:rPr lang="fr-BE" smtClean="0"/>
              <a:pPr>
                <a:defRPr/>
              </a:pPr>
              <a:t>10/02/2020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BA689A94-95D7-4394-A956-FA9FBDD9BEFF}"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A4F20330-365B-4B85-BF21-94C066CCB786}" type="datetime1">
              <a:rPr lang="fr-BE" smtClean="0"/>
              <a:pPr>
                <a:defRPr/>
              </a:pPr>
              <a:t>10/02/2020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C7F80BF0-D234-40F4-87B1-FAA0CDFB2161}"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A9A8507D-2927-4B98-94E9-3989EE0703D8}" type="datetime1">
              <a:rPr lang="fr-BE" smtClean="0"/>
              <a:pPr>
                <a:defRPr/>
              </a:pPr>
              <a:t>10/02/2020</a:t>
            </a:fld>
            <a:endParaRPr lang="fr-BE"/>
          </a:p>
        </p:txBody>
      </p:sp>
      <p:sp>
        <p:nvSpPr>
          <p:cNvPr id="8"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E00F2C18-56A0-4F10-91BB-569870F469D9}"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325D0AFB-DC0B-4BC7-893B-1B6C8B80EFE6}" type="datetime1">
              <a:rPr lang="fr-BE" smtClean="0"/>
              <a:pPr>
                <a:defRPr/>
              </a:pPr>
              <a:t>10/02/2020</a:t>
            </a:fld>
            <a:endParaRPr lang="fr-BE"/>
          </a:p>
        </p:txBody>
      </p:sp>
      <p:sp>
        <p:nvSpPr>
          <p:cNvPr id="4"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AFCD9881-92EC-437A-9E0E-358041EB8EC6}"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7B9679A-C5C2-4F63-AC3B-2919612E967C}" type="datetime1">
              <a:rPr lang="fr-BE" smtClean="0"/>
              <a:pPr>
                <a:defRPr/>
              </a:pPr>
              <a:t>10/02/2020</a:t>
            </a:fld>
            <a:endParaRPr lang="fr-BE"/>
          </a:p>
        </p:txBody>
      </p:sp>
      <p:sp>
        <p:nvSpPr>
          <p:cNvPr id="3"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3A7A3702-AD34-4B93-B10A-02B63553FB09}"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2913DCC-1EE7-48D9-8A91-B50C5902D9E8}" type="datetime1">
              <a:rPr lang="fr-BE" smtClean="0"/>
              <a:pPr>
                <a:defRPr/>
              </a:pPr>
              <a:t>10/02/2020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20ECEA70-0D28-4CF8-B593-8D9AB8EB3988}"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A8E9DF1-E461-4B27-BD78-FCE6B1A8370C}" type="datetime1">
              <a:rPr lang="fr-BE" smtClean="0"/>
              <a:pPr>
                <a:defRPr/>
              </a:pPr>
              <a:t>10/02/2020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BE" smtClean="0"/>
              <a:t>https://www.abcwaremme.com</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BA4227FE-CB73-45EA-8BEE-71C18B7D1423}"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2BDE58-2F50-41ED-AB15-342C421BB784}" type="datetime1">
              <a:rPr lang="fr-BE" smtClean="0"/>
              <a:pPr>
                <a:defRPr/>
              </a:pPr>
              <a:t>10/02/2020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BE" smtClean="0"/>
              <a:t>https://www.abcwaremme.com</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0394B4B-AFEC-4322-A030-9AC6EF847170}"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awbb.be/news/4c4/"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awbb.be/news/5c5/"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spreadsheets/d/1xrYOzkepapHB65TZ33lqDOQivhdgmzo5akaU3oJLIhg/edit?pli=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9.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hyperlink" Target="https://www.abcwaremme.com/" TargetMode="External"/><Relationship Id="rId7"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www.fiba.basketball/OBR-changes-as-of-1-oct-2018.pdf" TargetMode="External"/><Relationship Id="rId5" Type="http://schemas.openxmlformats.org/officeDocument/2006/relationships/hyperlink" Target="http://www.awbb.be/" TargetMode="External"/><Relationship Id="rId4" Type="http://schemas.openxmlformats.org/officeDocument/2006/relationships/hyperlink" Target="http://www.cpliege.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7344B998-9AC1-439B-A333-5848C2602B02}"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A59D5BB7-3141-4DEB-8A18-25EFC4346497}" type="slidenum">
              <a:rPr lang="fr-BE"/>
              <a:pPr>
                <a:defRPr/>
              </a:pPr>
              <a:t>1</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2054" name="Image 7" descr="waremmesport.gif"/>
          <p:cNvPicPr>
            <a:picLocks noChangeAspect="1"/>
          </p:cNvPicPr>
          <p:nvPr/>
        </p:nvPicPr>
        <p:blipFill>
          <a:blip r:embed="rId3" cstate="print"/>
          <a:srcRect/>
          <a:stretch>
            <a:fillRect/>
          </a:stretch>
        </p:blipFill>
        <p:spPr bwMode="auto">
          <a:xfrm>
            <a:off x="7019925" y="260350"/>
            <a:ext cx="1552575" cy="2000250"/>
          </a:xfrm>
          <a:prstGeom prst="rect">
            <a:avLst/>
          </a:prstGeom>
          <a:noFill/>
          <a:ln w="9525">
            <a:noFill/>
            <a:miter lim="800000"/>
            <a:headEnd/>
            <a:tailEnd/>
          </a:ln>
        </p:spPr>
      </p:pic>
      <p:sp>
        <p:nvSpPr>
          <p:cNvPr id="2055" name="ZoneTexte 7"/>
          <p:cNvSpPr txBox="1">
            <a:spLocks noChangeArrowheads="1"/>
          </p:cNvSpPr>
          <p:nvPr/>
        </p:nvSpPr>
        <p:spPr bwMode="auto">
          <a:xfrm>
            <a:off x="2699792" y="620688"/>
            <a:ext cx="4536504" cy="1323975"/>
          </a:xfrm>
          <a:prstGeom prst="rect">
            <a:avLst/>
          </a:prstGeom>
          <a:noFill/>
          <a:ln w="9525">
            <a:noFill/>
            <a:miter lim="800000"/>
            <a:headEnd/>
            <a:tailEnd/>
          </a:ln>
        </p:spPr>
        <p:txBody>
          <a:bodyPr wrap="square">
            <a:spAutoFit/>
          </a:bodyPr>
          <a:lstStyle/>
          <a:p>
            <a:pPr algn="ctr"/>
            <a:r>
              <a:rPr lang="fr-BE" sz="4000" dirty="0"/>
              <a:t>Basket Waremme</a:t>
            </a:r>
          </a:p>
          <a:p>
            <a:pPr algn="ctr"/>
            <a:r>
              <a:rPr lang="fr-BE" sz="4000" dirty="0"/>
              <a:t>Présentation</a:t>
            </a:r>
          </a:p>
        </p:txBody>
      </p:sp>
      <p:sp>
        <p:nvSpPr>
          <p:cNvPr id="2056" name="ZoneTexte 9"/>
          <p:cNvSpPr txBox="1">
            <a:spLocks noChangeArrowheads="1"/>
          </p:cNvSpPr>
          <p:nvPr/>
        </p:nvSpPr>
        <p:spPr bwMode="auto">
          <a:xfrm>
            <a:off x="251520" y="2564904"/>
            <a:ext cx="8640960" cy="2554545"/>
          </a:xfrm>
          <a:prstGeom prst="rect">
            <a:avLst/>
          </a:prstGeom>
          <a:noFill/>
          <a:ln w="9525">
            <a:noFill/>
            <a:miter lim="800000"/>
            <a:headEnd/>
            <a:tailEnd/>
          </a:ln>
        </p:spPr>
        <p:txBody>
          <a:bodyPr wrap="square">
            <a:spAutoFit/>
          </a:bodyPr>
          <a:lstStyle/>
          <a:p>
            <a:pPr>
              <a:buFont typeface="Arial" charset="0"/>
              <a:buChar char="•"/>
            </a:pPr>
            <a:r>
              <a:rPr lang="fr-BE" dirty="0"/>
              <a:t>      </a:t>
            </a:r>
            <a:r>
              <a:rPr lang="fr-BE" dirty="0" smtClean="0"/>
              <a:t> </a:t>
            </a:r>
            <a:r>
              <a:rPr lang="fr-BE" sz="2000" dirty="0" smtClean="0"/>
              <a:t>p. 2 à 4 : Mémento </a:t>
            </a:r>
            <a:r>
              <a:rPr lang="fr-BE" sz="2000" dirty="0"/>
              <a:t>du </a:t>
            </a:r>
            <a:r>
              <a:rPr lang="fr-BE" sz="2000" dirty="0" smtClean="0"/>
              <a:t>délégué</a:t>
            </a:r>
          </a:p>
          <a:p>
            <a:pPr>
              <a:buFont typeface="Arial" charset="0"/>
              <a:buChar char="•"/>
            </a:pPr>
            <a:r>
              <a:rPr lang="fr-BE" sz="2000" dirty="0" smtClean="0"/>
              <a:t>      p. 5 à 7 : Devoirs des marqueur, chronométreur et chronométreur     	des tirs</a:t>
            </a:r>
            <a:endParaRPr lang="fr-BE" sz="2000" dirty="0"/>
          </a:p>
          <a:p>
            <a:pPr>
              <a:buFont typeface="Arial" charset="0"/>
              <a:buChar char="•"/>
            </a:pPr>
            <a:r>
              <a:rPr lang="fr-BE" sz="2000" dirty="0"/>
              <a:t>      </a:t>
            </a:r>
            <a:r>
              <a:rPr lang="fr-BE" sz="2000" dirty="0" smtClean="0"/>
              <a:t>p. 8 à 10 : Règles diverses &amp; modifications 2018</a:t>
            </a:r>
          </a:p>
          <a:p>
            <a:pPr>
              <a:buFont typeface="Arial" charset="0"/>
              <a:buChar char="•"/>
            </a:pPr>
            <a:r>
              <a:rPr lang="fr-BE" sz="2000" dirty="0" smtClean="0"/>
              <a:t>      p. 11 à 17 : Feuilles de match (3c3, 4c4, 5c5 et &gt; 12 ans et seniors)</a:t>
            </a:r>
          </a:p>
          <a:p>
            <a:pPr>
              <a:buFont typeface="Arial" charset="0"/>
              <a:buChar char="•"/>
            </a:pPr>
            <a:r>
              <a:rPr lang="fr-BE" sz="2000" dirty="0" smtClean="0"/>
              <a:t>      p. 18 à 20 : la « flèche » et les différences entre catégories</a:t>
            </a:r>
            <a:endParaRPr lang="fr-BE" sz="2000" dirty="0"/>
          </a:p>
          <a:p>
            <a:pPr>
              <a:buFont typeface="Arial" charset="0"/>
              <a:buChar char="•"/>
            </a:pPr>
            <a:r>
              <a:rPr lang="fr-BE" sz="2000" dirty="0"/>
              <a:t>      </a:t>
            </a:r>
            <a:r>
              <a:rPr lang="fr-BE" sz="2000" dirty="0" smtClean="0"/>
              <a:t>p. 21 à 34 : Gestes </a:t>
            </a:r>
            <a:r>
              <a:rPr lang="fr-BE" sz="2000" dirty="0"/>
              <a:t>des </a:t>
            </a:r>
            <a:r>
              <a:rPr lang="fr-BE" sz="2000" dirty="0" smtClean="0"/>
              <a:t>arbitres</a:t>
            </a:r>
          </a:p>
          <a:p>
            <a:pPr>
              <a:buFont typeface="Arial" charset="0"/>
              <a:buChar char="•"/>
            </a:pPr>
            <a:r>
              <a:rPr lang="fr-BE" sz="2000" dirty="0" smtClean="0"/>
              <a:t>      p. 35 : Liens Internet utiles</a:t>
            </a:r>
            <a:endParaRPr lang="fr-BE" sz="2000" dirty="0"/>
          </a:p>
        </p:txBody>
      </p:sp>
      <p:pic>
        <p:nvPicPr>
          <p:cNvPr id="9" name="Picture 1" descr="Logo_ABCW"/>
          <p:cNvPicPr>
            <a:picLocks noChangeAspect="1" noChangeArrowheads="1"/>
          </p:cNvPicPr>
          <p:nvPr/>
        </p:nvPicPr>
        <p:blipFill>
          <a:blip r:embed="rId4" cstate="print"/>
          <a:srcRect/>
          <a:stretch>
            <a:fillRect/>
          </a:stretch>
        </p:blipFill>
        <p:spPr bwMode="auto">
          <a:xfrm>
            <a:off x="251520" y="980728"/>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10</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9" name="ZoneTexte 9"/>
          <p:cNvSpPr txBox="1">
            <a:spLocks noChangeArrowheads="1"/>
          </p:cNvSpPr>
          <p:nvPr/>
        </p:nvSpPr>
        <p:spPr bwMode="auto">
          <a:xfrm>
            <a:off x="107504" y="116632"/>
            <a:ext cx="8712646" cy="4570482"/>
          </a:xfrm>
          <a:prstGeom prst="rect">
            <a:avLst/>
          </a:prstGeom>
          <a:noFill/>
          <a:ln w="9525">
            <a:noFill/>
            <a:miter lim="800000"/>
            <a:headEnd/>
            <a:tailEnd/>
          </a:ln>
        </p:spPr>
        <p:txBody>
          <a:bodyPr wrap="square">
            <a:spAutoFit/>
          </a:bodyPr>
          <a:lstStyle/>
          <a:p>
            <a:r>
              <a:rPr lang="fr-BE" sz="1200" b="1" dirty="0" smtClean="0"/>
              <a:t>			</a:t>
            </a:r>
            <a:r>
              <a:rPr lang="fr-BE" sz="900" b="1" dirty="0" smtClean="0"/>
              <a:t>3 secondes – 5 secondes – 8 secondes</a:t>
            </a:r>
          </a:p>
          <a:p>
            <a:r>
              <a:rPr lang="fr-BE" sz="900" b="1" dirty="0" smtClean="0"/>
              <a:t>	</a:t>
            </a:r>
          </a:p>
          <a:p>
            <a:endParaRPr lang="fr-BE" sz="900" b="1" dirty="0" smtClean="0"/>
          </a:p>
          <a:p>
            <a:endParaRPr lang="fr-BE" sz="900" b="1" dirty="0" smtClean="0"/>
          </a:p>
          <a:p>
            <a:r>
              <a:rPr lang="fr-BE" sz="900" b="1" dirty="0" smtClean="0"/>
              <a:t>3 secondes – règles : </a:t>
            </a:r>
          </a:p>
          <a:p>
            <a:r>
              <a:rPr lang="fr-BE" sz="900" dirty="0" smtClean="0"/>
              <a:t>1.1 Un joueur ne peut pas rester plus de 3 secondes consécutives dans la zone restrictive adverse alors que son équipe a le contrôle d’un ballon vivant dans sa zone avant et que le chronomètre de jeu est en marche. </a:t>
            </a:r>
          </a:p>
          <a:p>
            <a:r>
              <a:rPr lang="fr-BE" sz="900" dirty="0" smtClean="0"/>
              <a:t>1.2 Une tolérance doit être accordée au joueur qui : </a:t>
            </a:r>
          </a:p>
          <a:p>
            <a:r>
              <a:rPr lang="fr-BE" sz="900" dirty="0" smtClean="0"/>
              <a:t>• Tente de quitter la zone restrictive, </a:t>
            </a:r>
          </a:p>
          <a:p>
            <a:r>
              <a:rPr lang="fr-BE" sz="900" dirty="0" smtClean="0"/>
              <a:t>• Est dans la zone restrictive lorsque lui ou son coéquipier est dans l’action de tir et que le ballon est en train ou vient de quitter la ou les main(s) du joueur lors d’un tir au panier, </a:t>
            </a:r>
          </a:p>
          <a:p>
            <a:r>
              <a:rPr lang="fr-BE" sz="900" dirty="0" smtClean="0"/>
              <a:t>• Dribble dans la zone restrictive pour tirer au panier après y être resté moins de 3 secondes. </a:t>
            </a:r>
          </a:p>
          <a:p>
            <a:r>
              <a:rPr lang="fr-BE" sz="900" dirty="0" smtClean="0"/>
              <a:t>1.3 Pour être considéré en dehors de la zone restrictive, le joueur doit avoir les deux pieds au sol hors de la zone restrictive.</a:t>
            </a:r>
            <a:endParaRPr lang="fr-BE" sz="900" b="1" dirty="0" smtClean="0"/>
          </a:p>
          <a:p>
            <a:r>
              <a:rPr lang="fr-BE" sz="900" b="1" dirty="0" smtClean="0"/>
              <a:t>5 secondes - règles : </a:t>
            </a:r>
          </a:p>
          <a:p>
            <a:r>
              <a:rPr lang="fr-BE" sz="900" dirty="0" smtClean="0"/>
              <a:t>17.3.1  Le joueur effectuant la remise en jeu ne doit pas : </a:t>
            </a:r>
          </a:p>
          <a:p>
            <a:r>
              <a:rPr lang="fr-BE" sz="900" dirty="0" smtClean="0"/>
              <a:t>• Mettre plus de 5 secondes avant de lâcher le ballon,</a:t>
            </a:r>
          </a:p>
          <a:p>
            <a:r>
              <a:rPr lang="fr-BE" sz="900" dirty="0" smtClean="0"/>
              <a:t>27.2     Un joueur étroitement marqué doit passer, tirer ou dribbler le ballon dans un délai de 5 secondes.</a:t>
            </a:r>
          </a:p>
          <a:p>
            <a:r>
              <a:rPr lang="fr-BE" sz="900" dirty="0" smtClean="0"/>
              <a:t>43.2.3  Le tireur de lancer franc : </a:t>
            </a:r>
          </a:p>
          <a:p>
            <a:r>
              <a:rPr lang="fr-BE" sz="900" dirty="0" smtClean="0"/>
              <a:t>•  Doit lâcher le ballon dans les cinq (5) secondes à partir du moment où l’arbitre l’a mis à sa disposition,</a:t>
            </a:r>
            <a:endParaRPr lang="fr-BE" sz="900" b="1" dirty="0" smtClean="0"/>
          </a:p>
          <a:p>
            <a:r>
              <a:rPr lang="fr-BE" sz="900" b="1" dirty="0" smtClean="0"/>
              <a:t>8 secondes - règles :</a:t>
            </a:r>
          </a:p>
          <a:p>
            <a:r>
              <a:rPr lang="fr-BE" sz="900" dirty="0" smtClean="0"/>
              <a:t>28.1.1 Chaque fois : </a:t>
            </a:r>
          </a:p>
          <a:p>
            <a:r>
              <a:rPr lang="fr-BE" sz="900" dirty="0" smtClean="0"/>
              <a:t>• Qu’un joueur situé dans sa zone arrière gagne le contrôle d’un ballon vivant, </a:t>
            </a:r>
          </a:p>
          <a:p>
            <a:r>
              <a:rPr lang="fr-BE" sz="900" dirty="0" smtClean="0"/>
              <a:t>• Que lors d’une remise en jeu, le ballon touche ou est légalement touché par n’importe quel joueur dans la zone arrière et que l’équipe du joueur qui effectue la remise en jeu conserve le contrôle du ballon dans sa zone arrière, </a:t>
            </a:r>
          </a:p>
          <a:p>
            <a:r>
              <a:rPr lang="fr-BE" sz="900" u="sng" dirty="0" smtClean="0"/>
              <a:t>cette équipe doit amener le ballon dans sa zone avant dans le délai de 8 secondes</a:t>
            </a:r>
            <a:r>
              <a:rPr lang="fr-BE" sz="900" dirty="0" smtClean="0"/>
              <a:t>. </a:t>
            </a:r>
          </a:p>
          <a:p>
            <a:r>
              <a:rPr lang="fr-BE" sz="900" dirty="0" smtClean="0"/>
              <a:t>28.1.3 La même période de 8 secondes continuera à partir du temps qui restait lorsque la même équipe qui contrôlait auparavant le ballon doit le remettre en jeu dans sa zone arrière en raison de : </a:t>
            </a:r>
          </a:p>
          <a:p>
            <a:r>
              <a:rPr lang="fr-BE" sz="900" dirty="0" smtClean="0"/>
              <a:t>• Un ballon sorti des limites du terrain, </a:t>
            </a:r>
          </a:p>
          <a:p>
            <a:r>
              <a:rPr lang="fr-BE" sz="900" dirty="0" smtClean="0"/>
              <a:t>• Un joueur blessé de la même équipe, </a:t>
            </a:r>
          </a:p>
          <a:p>
            <a:r>
              <a:rPr lang="fr-BE" sz="900" dirty="0" smtClean="0"/>
              <a:t>• Une situation d’entre-deux, </a:t>
            </a:r>
          </a:p>
          <a:p>
            <a:r>
              <a:rPr lang="fr-BE" sz="900" dirty="0" smtClean="0"/>
              <a:t>• Une double faute, </a:t>
            </a:r>
          </a:p>
          <a:p>
            <a:r>
              <a:rPr lang="fr-BE" sz="900" dirty="0" smtClean="0"/>
              <a:t>• L’annulation de sanctions identiques contre les deux équipes.</a:t>
            </a:r>
            <a:endParaRPr lang="fr-BE" sz="900" b="1" dirty="0" smtClean="0"/>
          </a:p>
        </p:txBody>
      </p:sp>
      <p:sp>
        <p:nvSpPr>
          <p:cNvPr id="8" name="Rectangle 7"/>
          <p:cNvSpPr/>
          <p:nvPr/>
        </p:nvSpPr>
        <p:spPr>
          <a:xfrm>
            <a:off x="251520" y="4725144"/>
            <a:ext cx="8496944" cy="1846659"/>
          </a:xfrm>
          <a:prstGeom prst="rect">
            <a:avLst/>
          </a:prstGeom>
        </p:spPr>
        <p:txBody>
          <a:bodyPr wrap="square">
            <a:spAutoFit/>
          </a:bodyPr>
          <a:lstStyle/>
          <a:p>
            <a:pPr algn="ctr"/>
            <a:r>
              <a:rPr lang="fr-BE" sz="1200" dirty="0" smtClean="0"/>
              <a:t>3 secondes                    	          5 secondes                           8 secondes</a:t>
            </a:r>
          </a:p>
          <a:p>
            <a:pPr algn="ctr"/>
            <a:endParaRPr lang="fr-BE" sz="1200" dirty="0" smtClean="0"/>
          </a:p>
          <a:p>
            <a:pPr algn="ctr"/>
            <a:endParaRPr lang="fr-BE" sz="1200" dirty="0" smtClean="0"/>
          </a:p>
          <a:p>
            <a:pPr algn="ctr"/>
            <a:endParaRPr lang="fr-BE" sz="1200" dirty="0" smtClean="0"/>
          </a:p>
          <a:p>
            <a:pPr algn="ctr"/>
            <a:endParaRPr lang="fr-BE" sz="1200" dirty="0" smtClean="0"/>
          </a:p>
          <a:p>
            <a:pPr algn="ctr"/>
            <a:endParaRPr lang="fr-BE" sz="1200" dirty="0" smtClean="0"/>
          </a:p>
          <a:p>
            <a:pPr algn="ctr"/>
            <a:endParaRPr lang="fr-BE" sz="1200" dirty="0" smtClean="0"/>
          </a:p>
          <a:p>
            <a:pPr algn="ctr"/>
            <a:endParaRPr lang="fr-BE" sz="1200" dirty="0" smtClean="0"/>
          </a:p>
          <a:p>
            <a:pPr algn="ctr"/>
            <a:r>
              <a:rPr lang="fr-BE" sz="1200" dirty="0" smtClean="0"/>
              <a:t>Bras tendu montrant trois doigts 	    Montrer 5 doigts 	     Montrer 8 doigts </a:t>
            </a:r>
            <a:r>
              <a:rPr lang="fr-BE" dirty="0" smtClean="0"/>
              <a:t>	</a:t>
            </a:r>
          </a:p>
        </p:txBody>
      </p:sp>
      <p:pic>
        <p:nvPicPr>
          <p:cNvPr id="1026" name="Picture 2"/>
          <p:cNvPicPr>
            <a:picLocks noChangeAspect="1" noChangeArrowheads="1"/>
          </p:cNvPicPr>
          <p:nvPr/>
        </p:nvPicPr>
        <p:blipFill>
          <a:blip r:embed="rId3" cstate="print"/>
          <a:srcRect/>
          <a:stretch>
            <a:fillRect/>
          </a:stretch>
        </p:blipFill>
        <p:spPr bwMode="auto">
          <a:xfrm>
            <a:off x="1619672" y="5085184"/>
            <a:ext cx="1646772" cy="113444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283968" y="5085184"/>
            <a:ext cx="815816" cy="116581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228184" y="5085184"/>
            <a:ext cx="806240" cy="1152127"/>
          </a:xfrm>
          <a:prstGeom prst="rect">
            <a:avLst/>
          </a:prstGeom>
          <a:noFill/>
          <a:ln w="9525">
            <a:noFill/>
            <a:miter lim="800000"/>
            <a:headEnd/>
            <a:tailEnd/>
          </a:ln>
        </p:spPr>
      </p:pic>
      <p:pic>
        <p:nvPicPr>
          <p:cNvPr id="11" name="Picture 1" descr="Logo_ABCW"/>
          <p:cNvPicPr>
            <a:picLocks noChangeAspect="1" noChangeArrowheads="1"/>
          </p:cNvPicPr>
          <p:nvPr/>
        </p:nvPicPr>
        <p:blipFill>
          <a:blip r:embed="rId6" cstate="print"/>
          <a:srcRect/>
          <a:stretch>
            <a:fillRect/>
          </a:stretch>
        </p:blipFill>
        <p:spPr bwMode="auto">
          <a:xfrm>
            <a:off x="179512" y="188640"/>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11</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graphicFrame>
        <p:nvGraphicFramePr>
          <p:cNvPr id="7" name="Tableau 6"/>
          <p:cNvGraphicFramePr>
            <a:graphicFrameLocks noGrp="1"/>
          </p:cNvGraphicFramePr>
          <p:nvPr/>
        </p:nvGraphicFramePr>
        <p:xfrm>
          <a:off x="107504" y="0"/>
          <a:ext cx="9143998" cy="6283900"/>
        </p:xfrm>
        <a:graphic>
          <a:graphicData uri="http://schemas.openxmlformats.org/drawingml/2006/table">
            <a:tbl>
              <a:tblPr/>
              <a:tblGrid>
                <a:gridCol w="141797"/>
                <a:gridCol w="141797"/>
                <a:gridCol w="141797"/>
                <a:gridCol w="141797"/>
                <a:gridCol w="141797"/>
                <a:gridCol w="141797"/>
                <a:gridCol w="141797"/>
                <a:gridCol w="141797"/>
                <a:gridCol w="204820"/>
                <a:gridCol w="2182117"/>
                <a:gridCol w="149676"/>
                <a:gridCol w="2262862"/>
                <a:gridCol w="204820"/>
                <a:gridCol w="141797"/>
                <a:gridCol w="141797"/>
                <a:gridCol w="141797"/>
                <a:gridCol w="141797"/>
                <a:gridCol w="141797"/>
                <a:gridCol w="141797"/>
                <a:gridCol w="141797"/>
                <a:gridCol w="141797"/>
                <a:gridCol w="267841"/>
                <a:gridCol w="267841"/>
                <a:gridCol w="616207"/>
                <a:gridCol w="55367"/>
                <a:gridCol w="88649"/>
                <a:gridCol w="575046"/>
              </a:tblGrid>
              <a:tr h="154821">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83378">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fr-BE" sz="800" b="1" i="0" u="none" strike="noStrike">
                          <a:solidFill>
                            <a:srgbClr val="000000"/>
                          </a:solidFill>
                          <a:latin typeface="Arial"/>
                        </a:rPr>
                        <a:t>FEUILLE DE RENCONTRE 3&amp;3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a:txBody>
                    <a:bodyPr/>
                    <a:lstStyle/>
                    <a:p>
                      <a:pPr algn="ctr" fontAlgn="b"/>
                      <a:r>
                        <a:rPr lang="fr-BE" sz="800" b="1" i="0" u="none" strike="noStrike">
                          <a:solidFill>
                            <a:srgbClr val="000000"/>
                          </a:solidFill>
                          <a:latin typeface="Arial"/>
                        </a:rPr>
                        <a:t>U6         U7       U8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5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99097">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b"/>
                      <a:endParaRPr lang="fr-BE" sz="800" b="1" i="0" u="none" strike="noStrike">
                        <a:solidFill>
                          <a:srgbClr val="FF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hMerge="1">
                  <a:txBody>
                    <a:bodyPr/>
                    <a:lstStyle/>
                    <a:p>
                      <a:endParaRPr lang="fr-BE"/>
                    </a:p>
                  </a:txBody>
                  <a:tcPr/>
                </a:tc>
                <a:tc>
                  <a:txBody>
                    <a:bodyPr/>
                    <a:lstStyle/>
                    <a:p>
                      <a:pPr algn="l" fontAlgn="b"/>
                      <a:endParaRPr lang="fr-BE" sz="500" b="0" i="0" u="none" strike="noStrike">
                        <a:solidFill>
                          <a:srgbClr val="FF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500" b="0" i="0" u="none" strike="noStrike">
                        <a:solidFill>
                          <a:srgbClr val="FF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99097">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800" b="1" i="0" u="none" strike="noStrike">
                        <a:solidFill>
                          <a:srgbClr val="FF0000"/>
                        </a:solidFill>
                        <a:latin typeface="Calibri"/>
                      </a:endParaRPr>
                    </a:p>
                  </a:txBody>
                  <a:tcPr marL="0" marR="0" marT="0" marB="0" anchor="b">
                    <a:lnL>
                      <a:noFill/>
                    </a:lnL>
                    <a:lnR>
                      <a:noFill/>
                    </a:lnR>
                    <a:lnT>
                      <a:noFill/>
                    </a:lnT>
                    <a:lnB>
                      <a:noFill/>
                    </a:lnB>
                  </a:tcPr>
                </a:tc>
                <a:tc>
                  <a:txBody>
                    <a:bodyPr/>
                    <a:lstStyle/>
                    <a:p>
                      <a:pPr algn="ctr" fontAlgn="b"/>
                      <a:endParaRPr lang="fr-BE" sz="800" b="1" i="0" u="none" strike="noStrike">
                        <a:solidFill>
                          <a:srgbClr val="FF0000"/>
                        </a:solidFill>
                        <a:latin typeface="Calibri"/>
                      </a:endParaRPr>
                    </a:p>
                  </a:txBody>
                  <a:tcPr marL="0" marR="0" marT="0" marB="0" anchor="b">
                    <a:lnL>
                      <a:noFill/>
                    </a:lnL>
                    <a:lnR>
                      <a:noFill/>
                    </a:lnR>
                    <a:lnT>
                      <a:noFill/>
                    </a:lnT>
                    <a:lnB>
                      <a:noFill/>
                    </a:lnB>
                  </a:tcPr>
                </a:tc>
                <a:tc>
                  <a:txBody>
                    <a:bodyPr/>
                    <a:lstStyle/>
                    <a:p>
                      <a:pPr algn="ctr" fontAlgn="b"/>
                      <a:endParaRPr lang="fr-BE" sz="800" b="1" i="0" u="none" strike="noStrike">
                        <a:solidFill>
                          <a:srgbClr val="FF0000"/>
                        </a:solidFill>
                        <a:latin typeface="Calibri"/>
                      </a:endParaRPr>
                    </a:p>
                  </a:txBody>
                  <a:tcPr marL="0" marR="0" marT="0" marB="0" anchor="b">
                    <a:lnL>
                      <a:noFill/>
                    </a:lnL>
                    <a:lnR>
                      <a:noFill/>
                    </a:lnR>
                    <a:lnT>
                      <a:noFill/>
                    </a:lnT>
                    <a:lnB>
                      <a:noFill/>
                    </a:lnB>
                  </a:tcPr>
                </a:tc>
                <a:tc>
                  <a:txBody>
                    <a:bodyPr/>
                    <a:lstStyle/>
                    <a:p>
                      <a:pPr algn="l" fontAlgn="b"/>
                      <a:endParaRPr lang="fr-BE" sz="500" b="0" i="0" u="none" strike="noStrike">
                        <a:solidFill>
                          <a:srgbClr val="FF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500" b="0" i="0" u="none" strike="noStrike">
                        <a:solidFill>
                          <a:srgbClr val="FF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99097">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ctr" fontAlgn="b"/>
                      <a:endParaRPr lang="fr-BE" sz="800" b="1" i="0" u="none" strike="noStrike" dirty="0">
                        <a:solidFill>
                          <a:srgbClr val="FF0000"/>
                        </a:solidFill>
                        <a:latin typeface="Calibri"/>
                      </a:endParaRPr>
                    </a:p>
                  </a:txBody>
                  <a:tcPr marL="0" marR="0" marT="0" marB="0" anchor="b">
                    <a:lnL>
                      <a:noFill/>
                    </a:lnL>
                    <a:lnR>
                      <a:noFill/>
                    </a:lnR>
                    <a:lnT>
                      <a:noFill/>
                    </a:lnT>
                    <a:lnB>
                      <a:noFill/>
                    </a:lnB>
                  </a:tcPr>
                </a:tc>
                <a:tc hMerge="1">
                  <a:txBody>
                    <a:bodyPr/>
                    <a:lstStyle/>
                    <a:p>
                      <a:endParaRPr lang="fr-BE"/>
                    </a:p>
                  </a:txBody>
                  <a:tcPr/>
                </a:tc>
                <a:tc h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500" b="1" i="0" u="none" strike="noStrike">
                        <a:solidFill>
                          <a:srgbClr val="FF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gridSpan="5">
                  <a:txBody>
                    <a:bodyPr/>
                    <a:lstStyle/>
                    <a:p>
                      <a:pPr algn="l" fontAlgn="b"/>
                      <a:r>
                        <a:rPr lang="fr-BE" sz="800" b="1" i="0" u="none" strike="noStrike" dirty="0">
                          <a:solidFill>
                            <a:srgbClr val="000000"/>
                          </a:solidFill>
                          <a:latin typeface="Calibri"/>
                        </a:rPr>
                        <a:t>N° de la rencontre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71852">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fr-BE" sz="800" b="0" i="0" u="none" strike="noStrike" dirty="0">
                          <a:solidFill>
                            <a:srgbClr val="0000FF"/>
                          </a:solidFill>
                          <a:latin typeface="Calibri"/>
                        </a:rPr>
                        <a:t>540051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04786">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gridSpan="8">
                  <a:txBody>
                    <a:bodyPr/>
                    <a:lstStyle/>
                    <a:p>
                      <a:pPr algn="ctr" fontAlgn="b"/>
                      <a:r>
                        <a:rPr lang="fr-BE" sz="800" b="1" i="0" u="none" strike="noStrike" dirty="0">
                          <a:solidFill>
                            <a:srgbClr val="000000"/>
                          </a:solidFill>
                          <a:latin typeface="Calibri"/>
                        </a:rPr>
                        <a:t>INFORMATIONS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BE" sz="800" b="1" i="0" u="none" strike="noStrike">
                          <a:solidFill>
                            <a:srgbClr val="000000"/>
                          </a:solidFill>
                          <a:latin typeface="Calibri"/>
                        </a:rPr>
                        <a:t>ÉQUIPE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BE" sz="800" b="1"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BE" sz="800" b="1" i="0" u="none" strike="noStrike">
                          <a:solidFill>
                            <a:srgbClr val="000000"/>
                          </a:solidFill>
                          <a:latin typeface="Calibri"/>
                        </a:rPr>
                        <a:t>ÉQUIPE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r>
                        <a:rPr lang="fr-BE" sz="800" b="1" i="0" u="none" strike="noStrike">
                          <a:solidFill>
                            <a:srgbClr val="000000"/>
                          </a:solidFill>
                          <a:latin typeface="Calibri"/>
                        </a:rPr>
                        <a:t>DATE</a:t>
                      </a:r>
                    </a:p>
                  </a:txBody>
                  <a:tcPr marL="0" marR="0" marT="0" marB="0" anchor="b">
                    <a:lnL>
                      <a:noFill/>
                    </a:lnL>
                    <a:lnR>
                      <a:noFill/>
                    </a:lnR>
                    <a:lnT>
                      <a:noFill/>
                    </a:lnT>
                    <a:lnB>
                      <a:noFill/>
                    </a:lnB>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BE" sz="800" b="0" i="0" u="none" strike="noStrike">
                          <a:solidFill>
                            <a:srgbClr val="0000FF"/>
                          </a:solidFill>
                          <a:latin typeface="Calibri"/>
                        </a:rPr>
                        <a:t>29/09/2018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8904">
                <a:tc gridSpan="8">
                  <a:txBody>
                    <a:bodyPr/>
                    <a:lstStyle/>
                    <a:p>
                      <a:pPr algn="l" fontAlgn="b"/>
                      <a:r>
                        <a:rPr lang="fr-BE" sz="700" b="1" i="0" u="none" strike="noStrike" dirty="0">
                          <a:solidFill>
                            <a:srgbClr val="000000"/>
                          </a:solidFill>
                          <a:latin typeface="Calibri"/>
                        </a:rPr>
                        <a:t>Nom du club + N° de matricule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smtClean="0">
                          <a:solidFill>
                            <a:srgbClr val="0000FF"/>
                          </a:solidFill>
                          <a:latin typeface="Calibri"/>
                        </a:rPr>
                        <a:t>    ABC </a:t>
                      </a:r>
                      <a:r>
                        <a:rPr lang="fr-BE" sz="800" b="0" i="0" u="none" strike="noStrike" dirty="0">
                          <a:solidFill>
                            <a:srgbClr val="0000FF"/>
                          </a:solidFill>
                          <a:latin typeface="Calibri"/>
                        </a:rPr>
                        <a:t>Waremme           0709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smtClean="0">
                          <a:solidFill>
                            <a:srgbClr val="0000FF"/>
                          </a:solidFill>
                          <a:latin typeface="Calibri"/>
                        </a:rPr>
                        <a:t>    La </a:t>
                      </a:r>
                      <a:r>
                        <a:rPr lang="fr-BE" sz="800" b="0" i="0" u="none" strike="noStrike" dirty="0">
                          <a:solidFill>
                            <a:srgbClr val="0000FF"/>
                          </a:solidFill>
                          <a:latin typeface="Calibri"/>
                        </a:rPr>
                        <a:t>Villersoise          2558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gridSpan="8">
                  <a:txBody>
                    <a:bodyPr/>
                    <a:lstStyle/>
                    <a:p>
                      <a:pPr algn="l" fontAlgn="b"/>
                      <a:r>
                        <a:rPr lang="fr-BE" sz="700" b="1" i="0" u="none" strike="noStrike">
                          <a:solidFill>
                            <a:srgbClr val="000000"/>
                          </a:solidFill>
                          <a:latin typeface="Calibri"/>
                        </a:rPr>
                        <a:t>Nom-Prénom Formateur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smtClean="0">
                          <a:solidFill>
                            <a:srgbClr val="0000FF"/>
                          </a:solidFill>
                          <a:latin typeface="Calibri"/>
                        </a:rPr>
                        <a:t>    Richard </a:t>
                      </a:r>
                      <a:r>
                        <a:rPr lang="fr-BE" sz="800" b="0" i="0" u="none" strike="noStrike" dirty="0">
                          <a:solidFill>
                            <a:srgbClr val="0000FF"/>
                          </a:solidFill>
                          <a:latin typeface="Calibri"/>
                        </a:rPr>
                        <a:t>Charline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r>
                        <a:rPr lang="fr-BE" sz="800" b="1" i="0" u="none" strike="noStrike">
                          <a:solidFill>
                            <a:srgbClr val="000000"/>
                          </a:solidFill>
                          <a:latin typeface="Calibri"/>
                        </a:rPr>
                        <a:t>HEURE</a:t>
                      </a:r>
                    </a:p>
                  </a:txBody>
                  <a:tcPr marL="0" marR="0" marT="0" marB="0" anchor="b">
                    <a:lnL>
                      <a:noFill/>
                    </a:lnL>
                    <a:lnR>
                      <a:noFill/>
                    </a:lnR>
                    <a:lnT>
                      <a:noFill/>
                    </a:lnT>
                    <a:lnB>
                      <a:noFill/>
                    </a:lnB>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BE" sz="800" b="0" i="0" u="none" strike="noStrike">
                          <a:solidFill>
                            <a:srgbClr val="0000FF"/>
                          </a:solidFill>
                          <a:latin typeface="Calibri"/>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a:txBody>
                    <a:bodyPr/>
                    <a:lstStyle/>
                    <a:p>
                      <a:pPr algn="l" fontAlgn="b"/>
                      <a:endParaRPr lang="fr-BE" sz="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46703">
                <a:tc gridSpan="8">
                  <a:txBody>
                    <a:bodyPr/>
                    <a:lstStyle/>
                    <a:p>
                      <a:pPr algn="l" fontAlgn="b"/>
                      <a:r>
                        <a:rPr lang="fr-BE" sz="700" b="1" i="0" u="none" strike="noStrike">
                          <a:solidFill>
                            <a:srgbClr val="000000"/>
                          </a:solidFill>
                          <a:latin typeface="Calibri"/>
                        </a:rPr>
                        <a:t>N° de licence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smtClean="0">
                          <a:solidFill>
                            <a:srgbClr val="0000FF"/>
                          </a:solidFill>
                          <a:latin typeface="Calibri"/>
                        </a:rPr>
                        <a:t>    26098</a:t>
                      </a:r>
                      <a:endParaRPr lang="fr-BE" sz="800" b="0" i="0" u="none" strike="noStrike" dirty="0">
                        <a:solidFill>
                          <a:srgbClr val="0000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46703">
                <a:tc gridSpan="8">
                  <a:txBody>
                    <a:bodyPr/>
                    <a:lstStyle/>
                    <a:p>
                      <a:pPr algn="l" fontAlgn="b"/>
                      <a:r>
                        <a:rPr lang="fr-BE" sz="700" b="1" i="0" u="none" strike="noStrike">
                          <a:solidFill>
                            <a:srgbClr val="000000"/>
                          </a:solidFill>
                          <a:latin typeface="Calibri"/>
                        </a:rPr>
                        <a:t>Nombre de joueurs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a:solidFill>
                            <a:srgbClr val="0000FF"/>
                          </a:solidFill>
                          <a:latin typeface="Calibri"/>
                        </a:rPr>
                        <a:t> </a:t>
                      </a:r>
                      <a:r>
                        <a:rPr lang="fr-BE" sz="800" b="0" i="0" u="none" strike="noStrike" dirty="0" smtClean="0">
                          <a:solidFill>
                            <a:srgbClr val="0000FF"/>
                          </a:solidFill>
                          <a:latin typeface="Calibri"/>
                        </a:rPr>
                        <a: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BE" sz="800" b="1" i="0" u="none" strike="noStrike">
                        <a:solidFill>
                          <a:srgbClr val="000000"/>
                        </a:solidFill>
                        <a:latin typeface="Calibri"/>
                      </a:endParaRPr>
                    </a:p>
                  </a:txBody>
                  <a:tcPr marL="0" marR="0" marT="0" marB="0" anchor="b">
                    <a:lnL>
                      <a:noFill/>
                    </a:lnL>
                    <a:lnR>
                      <a:noFill/>
                    </a:lnR>
                    <a:lnT>
                      <a:noFill/>
                    </a:lnT>
                    <a:lnB>
                      <a:noFill/>
                    </a:lnB>
                  </a:tcPr>
                </a:tc>
                <a:tc gridSpan="6">
                  <a:txBody>
                    <a:bodyPr/>
                    <a:lstStyle/>
                    <a:p>
                      <a:pPr algn="ctr" fontAlgn="b"/>
                      <a:r>
                        <a:rPr lang="fr-BE" sz="800" b="1" i="0" u="none" strike="noStrike">
                          <a:solidFill>
                            <a:srgbClr val="000000"/>
                          </a:solidFill>
                          <a:latin typeface="Calibri"/>
                        </a:rPr>
                        <a:t>Nombre de périodes</a:t>
                      </a:r>
                    </a:p>
                  </a:txBody>
                  <a:tcPr marL="0" marR="0" marT="0" marB="0" anchor="b">
                    <a:lnL>
                      <a:noFill/>
                    </a:lnL>
                    <a:lnR>
                      <a:noFill/>
                    </a:lnR>
                    <a:lnT>
                      <a:noFill/>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b"/>
                      <a:endParaRPr lang="fr-BE" sz="8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BE" sz="800" b="1" i="0" u="none" strike="noStrike" dirty="0">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35955">
                <a:tc gridSpan="8">
                  <a:txBody>
                    <a:bodyPr/>
                    <a:lstStyle/>
                    <a:p>
                      <a:pPr algn="l" fontAlgn="b"/>
                      <a:r>
                        <a:rPr lang="fr-BE" sz="700" b="1" i="0" u="none" strike="noStrike" dirty="0">
                          <a:solidFill>
                            <a:srgbClr val="000000"/>
                          </a:solidFill>
                          <a:latin typeface="Calibri"/>
                        </a:rPr>
                        <a:t>Nom-Prénom délégué</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a:solidFill>
                            <a:srgbClr val="000000"/>
                          </a:solidFill>
                          <a:latin typeface="Calibri"/>
                        </a:rPr>
                        <a:t> </a:t>
                      </a:r>
                      <a:r>
                        <a:rPr lang="fr-BE" sz="800" b="0" i="0" u="none" strike="noStrike" dirty="0" smtClean="0">
                          <a:solidFill>
                            <a:srgbClr val="000000"/>
                          </a:solidFill>
                          <a:latin typeface="Calibri"/>
                        </a:rPr>
                        <a:t>    </a:t>
                      </a:r>
                      <a:r>
                        <a:rPr lang="fr-BE" sz="800" b="0" i="0" u="none" strike="noStrike" dirty="0" smtClean="0">
                          <a:solidFill>
                            <a:srgbClr val="0000FF"/>
                          </a:solidFill>
                          <a:latin typeface="Calibri"/>
                        </a:rPr>
                        <a:t>DECERF L.P.</a:t>
                      </a:r>
                      <a:endParaRPr lang="fr-BE"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BE"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1" i="0" u="none" strike="noStrike" dirty="0">
                        <a:solidFill>
                          <a:srgbClr val="000000"/>
                        </a:solidFill>
                        <a:latin typeface="Calibri"/>
                      </a:endParaRPr>
                    </a:p>
                  </a:txBody>
                  <a:tcPr marL="0" marR="0" marT="0" marB="0" anchor="b">
                    <a:lnL>
                      <a:noFill/>
                    </a:lnL>
                    <a:lnR>
                      <a:noFill/>
                    </a:lnR>
                    <a:lnT>
                      <a:noFill/>
                    </a:lnT>
                    <a:lnB>
                      <a:noFill/>
                    </a:lnB>
                  </a:tcPr>
                </a:tc>
                <a:tc gridSpan="6">
                  <a:txBody>
                    <a:bodyPr/>
                    <a:lstStyle/>
                    <a:p>
                      <a:pPr algn="ctr" fontAlgn="b"/>
                      <a:r>
                        <a:rPr lang="fr-BE" sz="800" b="1" i="0" u="none" strike="noStrike" dirty="0">
                          <a:solidFill>
                            <a:srgbClr val="000000"/>
                          </a:solidFill>
                          <a:latin typeface="Calibri"/>
                        </a:rPr>
                        <a:t>Durée d'une période</a:t>
                      </a:r>
                    </a:p>
                  </a:txBody>
                  <a:tcPr marL="0" marR="0" marT="0" marB="0" anchor="b">
                    <a:lnL>
                      <a:noFill/>
                    </a:lnL>
                    <a:lnR>
                      <a:noFill/>
                    </a:lnR>
                    <a:lnT>
                      <a:noFill/>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6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600" b="1" i="0" u="none" strike="noStrike" dirty="0">
                          <a:solidFill>
                            <a:srgbClr val="000000"/>
                          </a:solidFill>
                          <a:latin typeface="Calibri"/>
                        </a:rPr>
                        <a:t>4 Min. sans arrêt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1065">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gridSpan="8">
                  <a:txBody>
                    <a:bodyPr/>
                    <a:lstStyle/>
                    <a:p>
                      <a:pPr algn="ctr" fontAlgn="b"/>
                      <a:r>
                        <a:rPr lang="fr-BE" sz="800" b="1" i="0" u="none" strike="noStrike" dirty="0">
                          <a:solidFill>
                            <a:srgbClr val="000000"/>
                          </a:solidFill>
                          <a:latin typeface="Calibri"/>
                        </a:rPr>
                        <a:t>PARTICIPATIONS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fr-BE" sz="800" b="1" i="0" u="none" strike="noStrike">
                          <a:solidFill>
                            <a:srgbClr val="000000"/>
                          </a:solidFill>
                          <a:latin typeface="Calibri"/>
                        </a:rPr>
                        <a:t>PARTICIPATIONS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800" b="1" i="0" u="none" strike="noStrike">
                          <a:solidFill>
                            <a:srgbClr val="000000"/>
                          </a:solidFill>
                          <a:latin typeface="Calibri"/>
                        </a:rPr>
                        <a:t>P1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dirty="0">
                          <a:solidFill>
                            <a:srgbClr val="000000"/>
                          </a:solidFill>
                          <a:latin typeface="Calibri"/>
                        </a:rPr>
                        <a:t>P2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dirty="0">
                          <a:solidFill>
                            <a:srgbClr val="000000"/>
                          </a:solidFill>
                          <a:latin typeface="Calibri"/>
                        </a:rPr>
                        <a:t>P8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0" i="0" u="none" strike="noStrike" dirty="0">
                          <a:solidFill>
                            <a:srgbClr val="000000"/>
                          </a:solidFill>
                          <a:latin typeface="Calibri"/>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00"/>
                          </a:solidFill>
                          <a:latin typeface="Calibri"/>
                        </a:rPr>
                        <a:t>  Nom-Prénom </a:t>
                      </a:r>
                      <a:r>
                        <a:rPr lang="fr-BE" sz="800" b="0" i="0" u="none" strike="noStrike" dirty="0">
                          <a:solidFill>
                            <a:srgbClr val="000000"/>
                          </a:solidFill>
                          <a:latin typeface="Calibri"/>
                        </a:rPr>
                        <a:t>du joueur        Année de naissance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dirty="0" smtClean="0">
                          <a:solidFill>
                            <a:srgbClr val="000000"/>
                          </a:solidFill>
                          <a:latin typeface="Calibri"/>
                        </a:rPr>
                        <a:t> Nom-Prénom </a:t>
                      </a:r>
                      <a:r>
                        <a:rPr lang="fr-BE" sz="800" b="0" i="0" u="none" strike="noStrike" dirty="0">
                          <a:solidFill>
                            <a:srgbClr val="000000"/>
                          </a:solidFill>
                          <a:latin typeface="Calibri"/>
                        </a:rPr>
                        <a:t>du joueur            Année de naissance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0" i="0" u="none" strike="noStrike" dirty="0">
                          <a:solidFill>
                            <a:srgbClr val="000000"/>
                          </a:solidFill>
                          <a:latin typeface="Calibri"/>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fr-BE" sz="800" b="1" i="0" u="none" strike="noStrike">
                          <a:solidFill>
                            <a:srgbClr val="000000"/>
                          </a:solidFill>
                          <a:latin typeface="Calibri"/>
                        </a:rPr>
                        <a:t>P1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a:solidFill>
                            <a:srgbClr val="000000"/>
                          </a:solidFill>
                          <a:latin typeface="Calibri"/>
                        </a:rPr>
                        <a:t>P7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800" b="1" i="0" u="none" strike="noStrike" dirty="0">
                          <a:solidFill>
                            <a:srgbClr val="000000"/>
                          </a:solidFill>
                          <a:latin typeface="Calibri"/>
                        </a:rPr>
                        <a:t>P8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COLLEYE </a:t>
                      </a:r>
                      <a:r>
                        <a:rPr lang="fr-BE" sz="800" b="0" i="0" u="none" strike="noStrike" dirty="0">
                          <a:solidFill>
                            <a:srgbClr val="0000FF"/>
                          </a:solidFill>
                          <a:latin typeface="Calibri"/>
                        </a:rPr>
                        <a:t>Louise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smtClean="0">
                          <a:solidFill>
                            <a:srgbClr val="0000FF"/>
                          </a:solidFill>
                          <a:latin typeface="Calibri"/>
                        </a:rPr>
                        <a:t> </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DE </a:t>
                      </a:r>
                      <a:r>
                        <a:rPr lang="fr-BE" sz="800" b="0" i="0" u="none" strike="noStrike" dirty="0">
                          <a:solidFill>
                            <a:srgbClr val="0000FF"/>
                          </a:solidFill>
                          <a:latin typeface="Calibri"/>
                        </a:rPr>
                        <a:t>CARLI Aaron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DECERF </a:t>
                      </a:r>
                      <a:r>
                        <a:rPr lang="fr-BE" sz="800" b="0" i="0" u="none" strike="noStrike" dirty="0">
                          <a:solidFill>
                            <a:srgbClr val="0000FF"/>
                          </a:solidFill>
                          <a:latin typeface="Calibri"/>
                        </a:rPr>
                        <a:t>Dimitri         </a:t>
                      </a:r>
                      <a:r>
                        <a:rPr lang="fr-BE" sz="800" b="0" i="0" u="none" strike="noStrike" dirty="0" smtClean="0">
                          <a:solidFill>
                            <a:srgbClr val="0000FF"/>
                          </a:solidFill>
                          <a:latin typeface="Calibri"/>
                        </a:rPr>
                        <a:t>                 </a:t>
                      </a:r>
                      <a:r>
                        <a:rPr lang="fr-BE" sz="800" b="0" i="0" u="none" strike="noStrike" dirty="0">
                          <a:solidFill>
                            <a:srgbClr val="0000FF"/>
                          </a:solidFill>
                          <a:latin typeface="Calibri"/>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GENS </a:t>
                      </a:r>
                      <a:r>
                        <a:rPr lang="fr-BE" sz="800" b="0" i="0" u="none" strike="noStrike" dirty="0">
                          <a:solidFill>
                            <a:srgbClr val="0000FF"/>
                          </a:solidFill>
                          <a:latin typeface="Calibri"/>
                        </a:rPr>
                        <a:t>Émilien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LENAERTS </a:t>
                      </a:r>
                      <a:r>
                        <a:rPr lang="fr-BE" sz="800" b="0" i="0" u="none" strike="noStrike" dirty="0">
                          <a:solidFill>
                            <a:srgbClr val="0000FF"/>
                          </a:solidFill>
                          <a:latin typeface="Calibri"/>
                        </a:rPr>
                        <a:t>Samuel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MASSET </a:t>
                      </a:r>
                      <a:r>
                        <a:rPr lang="fr-BE" sz="800" b="0" i="0" u="none" strike="noStrike" dirty="0">
                          <a:solidFill>
                            <a:srgbClr val="0000FF"/>
                          </a:solidFill>
                          <a:latin typeface="Calibri"/>
                        </a:rPr>
                        <a:t>Nathan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smtClean="0">
                          <a:solidFill>
                            <a:srgbClr val="0000FF"/>
                          </a:solidFill>
                          <a:latin typeface="Calibri"/>
                        </a:rPr>
                        <a:t>X</a:t>
                      </a:r>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MASSOT </a:t>
                      </a:r>
                      <a:r>
                        <a:rPr lang="fr-BE" sz="800" b="0" i="0" u="none" strike="noStrike" dirty="0">
                          <a:solidFill>
                            <a:srgbClr val="0000FF"/>
                          </a:solidFill>
                          <a:latin typeface="Calibri"/>
                        </a:rPr>
                        <a:t>Tommy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MATHIEU </a:t>
                      </a:r>
                      <a:r>
                        <a:rPr lang="fr-BE" sz="800" b="0" i="0" u="none" strike="noStrike" dirty="0">
                          <a:solidFill>
                            <a:srgbClr val="0000FF"/>
                          </a:solidFill>
                          <a:latin typeface="Calibri"/>
                        </a:rPr>
                        <a:t>Romain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MAZOUZ </a:t>
                      </a:r>
                      <a:r>
                        <a:rPr lang="fr-BE" sz="800" b="0" i="0" u="none" strike="noStrike" dirty="0" err="1">
                          <a:solidFill>
                            <a:srgbClr val="0000FF"/>
                          </a:solidFill>
                          <a:latin typeface="Calibri"/>
                        </a:rPr>
                        <a:t>Chedli</a:t>
                      </a:r>
                      <a:r>
                        <a:rPr lang="fr-BE" sz="800" b="0" i="0" u="none" strike="noStrike" dirty="0">
                          <a:solidFill>
                            <a:srgbClr val="0000FF"/>
                          </a:solidFill>
                          <a:latin typeface="Calibri"/>
                        </a:rPr>
                        <a:t>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46703">
                <a:tc>
                  <a:txBody>
                    <a:bodyPr/>
                    <a:lstStyle/>
                    <a:p>
                      <a:pPr algn="ctr" fontAlgn="b"/>
                      <a:r>
                        <a:rPr lang="fr-BE" sz="1000" b="1" i="0" u="none" strike="noStrike">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r>
                        <a:rPr lang="fr-BE" sz="1000" b="1" i="0" u="none" strike="noStrike" dirty="0" smtClean="0">
                          <a:solidFill>
                            <a:srgbClr val="FF0000"/>
                          </a:solidFill>
                          <a:latin typeface="Calibri"/>
                        </a:rPr>
                        <a:t>X</a:t>
                      </a:r>
                      <a:endParaRPr lang="fr-BE" sz="10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FF"/>
                          </a:solidFill>
                          <a:latin typeface="Calibri"/>
                        </a:rPr>
                        <a:t> </a:t>
                      </a:r>
                      <a:r>
                        <a:rPr lang="fr-BE" sz="1000" b="1" i="0" u="none" strike="noStrike" dirty="0" smtClean="0">
                          <a:solidFill>
                            <a:srgbClr val="0000FF"/>
                          </a:solidFill>
                          <a:latin typeface="Calibri"/>
                        </a:rPr>
                        <a:t>X</a:t>
                      </a:r>
                      <a:endParaRPr lang="fr-BE" sz="1000" b="1"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dirty="0" smtClean="0">
                          <a:solidFill>
                            <a:srgbClr val="0000FF"/>
                          </a:solidFill>
                          <a:latin typeface="Calibri"/>
                        </a:rPr>
                        <a:t>  MOTTARD </a:t>
                      </a:r>
                      <a:r>
                        <a:rPr lang="fr-BE" sz="800" b="0" i="0" u="none" strike="noStrike" dirty="0">
                          <a:solidFill>
                            <a:srgbClr val="0000FF"/>
                          </a:solidFill>
                          <a:latin typeface="Calibri"/>
                        </a:rPr>
                        <a:t>Anthony   </a:t>
                      </a:r>
                      <a:r>
                        <a:rPr lang="fr-BE" sz="800" b="0" i="0" u="none" strike="noStrike" dirty="0" smtClean="0">
                          <a:solidFill>
                            <a:srgbClr val="0000FF"/>
                          </a:solidFill>
                          <a:latin typeface="Calibri"/>
                        </a:rPr>
                        <a:t>              2012</a:t>
                      </a:r>
                      <a:endParaRPr lang="fr-BE" sz="800" b="0" i="0" u="none" strike="noStrike" dirty="0">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gridSpan="8">
                  <a:txBody>
                    <a:bodyPr/>
                    <a:lstStyle/>
                    <a:p>
                      <a:pPr algn="ctr" fontAlgn="b"/>
                      <a:r>
                        <a:rPr lang="fr-BE" sz="800" b="1" i="0" u="none" strike="noStrike">
                          <a:solidFill>
                            <a:srgbClr val="000000"/>
                          </a:solidFill>
                          <a:latin typeface="Calibri"/>
                        </a:rPr>
                        <a:t>COMMENTAIRE(S)</a:t>
                      </a:r>
                    </a:p>
                  </a:txBody>
                  <a:tcPr marL="0" marR="0" marT="0" marB="0" anchor="b">
                    <a:lnL>
                      <a:noFill/>
                    </a:lnL>
                    <a:lnR>
                      <a:noFill/>
                    </a:lnR>
                    <a:lnT>
                      <a:noFill/>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8">
                  <a:txBody>
                    <a:bodyPr/>
                    <a:lstStyle/>
                    <a:p>
                      <a:pPr algn="ctr" fontAlgn="b"/>
                      <a:r>
                        <a:rPr lang="fr-BE" sz="800" b="1" i="0" u="none" strike="noStrike" dirty="0">
                          <a:solidFill>
                            <a:srgbClr val="000000"/>
                          </a:solidFill>
                          <a:latin typeface="Calibri"/>
                        </a:rPr>
                        <a:t>COMMENTAIRE(S)</a:t>
                      </a:r>
                    </a:p>
                  </a:txBody>
                  <a:tcPr marL="0" marR="0" marT="0" marB="0" anchor="b">
                    <a:lnL>
                      <a:noFill/>
                    </a:lnL>
                    <a:lnR>
                      <a:noFill/>
                    </a:lnR>
                    <a:lnT>
                      <a:noFill/>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31065">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31065">
                <a:tc>
                  <a:txBody>
                    <a:bodyPr/>
                    <a:lstStyle/>
                    <a:p>
                      <a:pPr algn="l" fontAlgn="b"/>
                      <a:endParaRPr lang="fr-BE" sz="4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BE" sz="800" b="1" i="0" u="none" strike="noStrike">
                          <a:solidFill>
                            <a:srgbClr val="000000"/>
                          </a:solidFill>
                          <a:latin typeface="Calibri"/>
                        </a:rPr>
                        <a:t>OUI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BE" sz="800" b="1" i="0" u="none" strike="noStrike">
                          <a:solidFill>
                            <a:srgbClr val="000000"/>
                          </a:solidFill>
                          <a:latin typeface="Calibri"/>
                        </a:rPr>
                        <a:t>NON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BE" sz="800" b="1" i="0" u="none" strike="noStrike">
                          <a:solidFill>
                            <a:srgbClr val="000000"/>
                          </a:solidFill>
                          <a:latin typeface="Calibri"/>
                        </a:rPr>
                        <a:t>OUI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BE" sz="800" b="1" i="0" u="none" strike="noStrike">
                          <a:solidFill>
                            <a:srgbClr val="000000"/>
                          </a:solidFill>
                          <a:latin typeface="Calibri"/>
                        </a:rPr>
                        <a:t>NON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31065">
                <a:tc gridSpan="9">
                  <a:txBody>
                    <a:bodyPr/>
                    <a:lstStyle/>
                    <a:p>
                      <a:pPr algn="l" fontAlgn="b"/>
                      <a:r>
                        <a:rPr lang="fr-BE" sz="800" b="1" i="0" u="none" strike="noStrike">
                          <a:solidFill>
                            <a:srgbClr val="000000"/>
                          </a:solidFill>
                          <a:latin typeface="Calibri"/>
                        </a:rPr>
                        <a:t>GESTION DE LA RENCONTRE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9">
                  <a:txBody>
                    <a:bodyPr/>
                    <a:lstStyle/>
                    <a:p>
                      <a:pPr algn="ctr" fontAlgn="b"/>
                      <a:r>
                        <a:rPr lang="fr-BE" sz="800" b="1" i="0" u="none" strike="noStrike">
                          <a:solidFill>
                            <a:srgbClr val="000000"/>
                          </a:solidFill>
                          <a:latin typeface="Calibri"/>
                        </a:rPr>
                        <a:t>GESTION DE LA RENCONTRE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a:txBody>
                    <a:bodyPr/>
                    <a:lstStyle/>
                    <a:p>
                      <a:pPr algn="l" fontAlgn="b"/>
                      <a:endParaRPr lang="fr-BE" sz="5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9">
                  <a:txBody>
                    <a:bodyPr/>
                    <a:lstStyle/>
                    <a:p>
                      <a:pPr algn="ctr" fontAlgn="b"/>
                      <a:endParaRPr lang="fr-BE" sz="8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262130">
                <a:tc gridSpan="7">
                  <a:txBody>
                    <a:bodyPr/>
                    <a:lstStyle/>
                    <a:p>
                      <a:pPr algn="l" fontAlgn="b"/>
                      <a:r>
                        <a:rPr lang="fr-BE" sz="800" b="0" i="0" u="none" strike="noStrike">
                          <a:solidFill>
                            <a:srgbClr val="000000"/>
                          </a:solidFill>
                          <a:latin typeface="Calibri"/>
                        </a:rPr>
                        <a:t>Nom - Prénom Formateur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a:txBody>
                    <a:bodyPr/>
                    <a:lstStyle/>
                    <a:p>
                      <a:pPr algn="l" fontAlgn="b"/>
                      <a:r>
                        <a:rPr lang="fr-BE" sz="800" b="0" i="0" u="none" strike="noStrike">
                          <a:solidFill>
                            <a:srgbClr val="000000"/>
                          </a:solidFill>
                          <a:latin typeface="Calibri"/>
                        </a:rPr>
                        <a:t>Nom - Prénom Formateur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r h="146703">
                <a:tc gridSpan="7">
                  <a:txBody>
                    <a:bodyPr/>
                    <a:lstStyle/>
                    <a:p>
                      <a:pPr algn="l" fontAlgn="b"/>
                      <a:r>
                        <a:rPr lang="fr-BE" sz="800" b="0" i="0" u="none" strike="noStrike">
                          <a:solidFill>
                            <a:srgbClr val="0000FF"/>
                          </a:solidFill>
                          <a:latin typeface="Calibri"/>
                        </a:rPr>
                        <a:t>Richard Charline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BE" sz="8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a:txBody>
                    <a:bodyPr/>
                    <a:lstStyle/>
                    <a:p>
                      <a:pPr algn="l"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BE"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a:txBody>
                    <a:bodyPr/>
                    <a:lstStyle/>
                    <a:p>
                      <a:pPr algn="l" fontAlgn="b"/>
                      <a:endParaRPr lang="fr-BE" sz="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31065">
                <a:tc gridSpan="8">
                  <a:txBody>
                    <a:bodyPr/>
                    <a:lstStyle/>
                    <a:p>
                      <a:pPr algn="ctr" fontAlgn="b"/>
                      <a:r>
                        <a:rPr lang="fr-BE" sz="800" b="0" i="0" u="none" strike="noStrike">
                          <a:solidFill>
                            <a:srgbClr val="000000"/>
                          </a:solidFill>
                          <a:latin typeface="Calibri"/>
                        </a:rPr>
                        <a:t>Signature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1" i="0" u="none" strike="noStrike">
                          <a:solidFill>
                            <a:srgbClr val="000000"/>
                          </a:solidFill>
                          <a:latin typeface="Calibri"/>
                        </a:rPr>
                        <a:t>OBJECTIF(S) DE LA RENCONTRE ÉQUIPE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800" b="1" i="0" u="none" strike="noStrike">
                          <a:solidFill>
                            <a:srgbClr val="000000"/>
                          </a:solidFill>
                          <a:latin typeface="Calibri"/>
                        </a:rPr>
                        <a:t>OBJECTIF(S) DE LA RENCONTRE ÉQUIPE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BE"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fr-BE" sz="800" b="0" i="0" u="none" strike="noStrike">
                          <a:solidFill>
                            <a:srgbClr val="000000"/>
                          </a:solidFill>
                          <a:latin typeface="Calibri"/>
                        </a:rPr>
                        <a:t>Signature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04786">
                <a:tc rowSpan="3" gridSpan="8">
                  <a:txBody>
                    <a:bodyPr/>
                    <a:lstStyle/>
                    <a:p>
                      <a:pPr algn="ctr" fontAlgn="b"/>
                      <a:r>
                        <a:rPr lang="fr-BE" sz="1400" b="0" i="0" u="none" strike="noStrike" dirty="0" smtClean="0">
                          <a:solidFill>
                            <a:srgbClr val="FF0000"/>
                          </a:solidFill>
                          <a:latin typeface="Calibri"/>
                        </a:rPr>
                        <a:t>Signer en fin de match</a:t>
                      </a:r>
                      <a:endParaRPr lang="fr-BE" sz="1400" b="0"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3" gridSpan="8">
                  <a:txBody>
                    <a:bodyPr/>
                    <a:lstStyle/>
                    <a:p>
                      <a:pPr algn="ctr"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rowSpan="3" h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04786">
                <a:tc gridSpan="8"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8"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r>
              <a:tr h="104786">
                <a:tc gridSpan="8"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8"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a:txBody>
                    <a:bodyPr/>
                    <a:lstStyle/>
                    <a:p>
                      <a:pPr algn="l" fontAlgn="b"/>
                      <a:endParaRPr lang="fr-BE" sz="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BE" sz="4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pic>
        <p:nvPicPr>
          <p:cNvPr id="8" name="Image 7"/>
          <p:cNvPicPr>
            <a:picLocks noChangeAspect="1" noChangeArrowheads="1"/>
          </p:cNvPicPr>
          <p:nvPr/>
        </p:nvPicPr>
        <p:blipFill>
          <a:blip r:embed="rId3" cstate="print"/>
          <a:srcRect/>
          <a:stretch>
            <a:fillRect/>
          </a:stretch>
        </p:blipFill>
        <p:spPr bwMode="auto">
          <a:xfrm>
            <a:off x="251520" y="260648"/>
            <a:ext cx="1044030" cy="804913"/>
          </a:xfrm>
          <a:prstGeom prst="rect">
            <a:avLst/>
          </a:prstGeom>
          <a:noFill/>
          <a:ln w="9525">
            <a:noFill/>
            <a:miter lim="800000"/>
            <a:headEnd/>
            <a:tailEnd/>
          </a:ln>
        </p:spPr>
      </p:pic>
      <p:sp>
        <p:nvSpPr>
          <p:cNvPr id="10" name="Rectangle 9"/>
          <p:cNvSpPr/>
          <p:nvPr/>
        </p:nvSpPr>
        <p:spPr>
          <a:xfrm>
            <a:off x="4788024" y="188640"/>
            <a:ext cx="288032" cy="21602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BE" sz="1100"/>
          </a:p>
        </p:txBody>
      </p:sp>
      <p:sp>
        <p:nvSpPr>
          <p:cNvPr id="11" name="Ellipse 10"/>
          <p:cNvSpPr/>
          <p:nvPr/>
        </p:nvSpPr>
        <p:spPr>
          <a:xfrm>
            <a:off x="755576" y="4437112"/>
            <a:ext cx="432048" cy="288032"/>
          </a:xfrm>
          <a:prstGeom prst="ellipse">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12</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6" name="ZoneTexte 9"/>
          <p:cNvSpPr txBox="1">
            <a:spLocks noChangeArrowheads="1"/>
          </p:cNvSpPr>
          <p:nvPr/>
        </p:nvSpPr>
        <p:spPr bwMode="auto">
          <a:xfrm>
            <a:off x="251520" y="980728"/>
            <a:ext cx="3960440" cy="4678204"/>
          </a:xfrm>
          <a:prstGeom prst="rect">
            <a:avLst/>
          </a:prstGeom>
          <a:noFill/>
          <a:ln w="9525">
            <a:noFill/>
            <a:miter lim="800000"/>
            <a:headEnd/>
            <a:tailEnd/>
          </a:ln>
        </p:spPr>
        <p:txBody>
          <a:bodyPr wrap="square">
            <a:spAutoFit/>
          </a:bodyPr>
          <a:lstStyle/>
          <a:p>
            <a:pPr algn="ctr"/>
            <a:r>
              <a:rPr lang="fr-BE" b="1" u="sng" dirty="0" smtClean="0"/>
              <a:t>Règles du 4c4</a:t>
            </a:r>
            <a:endParaRPr lang="fr-BE" b="1" u="sng" dirty="0"/>
          </a:p>
          <a:p>
            <a:endParaRPr lang="fr-BE" sz="1000" dirty="0"/>
          </a:p>
          <a:p>
            <a:r>
              <a:rPr lang="fr-BE" sz="1000" dirty="0" smtClean="0">
                <a:hlinkClick r:id="rId3"/>
              </a:rPr>
              <a:t>http://www.awbb.be/news/4c4/</a:t>
            </a:r>
            <a:endParaRPr lang="fr-BE" sz="1000" dirty="0" smtClean="0"/>
          </a:p>
          <a:p>
            <a:endParaRPr lang="fr-BE" sz="1000" dirty="0" smtClean="0"/>
          </a:p>
          <a:p>
            <a:r>
              <a:rPr lang="fr-BE" sz="1000" b="1" dirty="0" smtClean="0"/>
              <a:t>Les panneaux</a:t>
            </a:r>
          </a:p>
          <a:p>
            <a:r>
              <a:rPr lang="fr-BE" sz="1000" dirty="0" smtClean="0"/>
              <a:t>Ils sont situés à une hauteur maximale 2,60 M</a:t>
            </a:r>
          </a:p>
          <a:p>
            <a:r>
              <a:rPr lang="fr-BE" sz="1000" b="1" dirty="0" smtClean="0"/>
              <a:t>Le ballon</a:t>
            </a:r>
          </a:p>
          <a:p>
            <a:r>
              <a:rPr lang="fr-BE" sz="1000" dirty="0" smtClean="0"/>
              <a:t>Le ballon taille 5 ou le ballon rouge AWBB.</a:t>
            </a:r>
          </a:p>
          <a:p>
            <a:r>
              <a:rPr lang="fr-BE" sz="1000" b="1" dirty="0" smtClean="0"/>
              <a:t>Formule en championnat</a:t>
            </a:r>
          </a:p>
          <a:p>
            <a:r>
              <a:rPr lang="fr-BE" sz="1000" dirty="0" smtClean="0"/>
              <a:t>8 périodes de 4 minutes avec arrêts de chrono</a:t>
            </a:r>
          </a:p>
          <a:p>
            <a:r>
              <a:rPr lang="fr-BE" sz="1000" b="1" dirty="0" smtClean="0"/>
              <a:t>Temps de repos</a:t>
            </a:r>
          </a:p>
          <a:p>
            <a:r>
              <a:rPr lang="fr-BE" sz="1000" dirty="0" smtClean="0"/>
              <a:t>1 minute de repos entre les périodes 1-2-3-4</a:t>
            </a:r>
            <a:br>
              <a:rPr lang="fr-BE" sz="1000" dirty="0" smtClean="0"/>
            </a:br>
            <a:r>
              <a:rPr lang="fr-BE" sz="1000" dirty="0" smtClean="0"/>
              <a:t>7 minutes de repos à la mi-temps</a:t>
            </a:r>
            <a:br>
              <a:rPr lang="fr-BE" sz="1000" dirty="0" smtClean="0"/>
            </a:br>
            <a:r>
              <a:rPr lang="fr-BE" sz="1000" dirty="0" smtClean="0"/>
              <a:t>1 minute de repos entre les périodes 5-6-7-8</a:t>
            </a:r>
          </a:p>
          <a:p>
            <a:r>
              <a:rPr lang="fr-BE" sz="1000" b="1" dirty="0" smtClean="0"/>
              <a:t>Temps-mort et remplacement</a:t>
            </a:r>
          </a:p>
          <a:p>
            <a:r>
              <a:rPr lang="fr-BE" sz="1000" dirty="0" smtClean="0"/>
              <a:t>Pas de temps-mort tout au long de la rencontre. </a:t>
            </a:r>
            <a:br>
              <a:rPr lang="fr-BE" sz="1000" dirty="0" smtClean="0"/>
            </a:br>
            <a:r>
              <a:rPr lang="fr-BE" sz="1000" dirty="0" smtClean="0"/>
              <a:t>Pas de remplacement pendant une période sauf si un joueur se blesse</a:t>
            </a:r>
          </a:p>
          <a:p>
            <a:r>
              <a:rPr lang="fr-BE" sz="1000" b="1" dirty="0" smtClean="0"/>
              <a:t>Le score</a:t>
            </a:r>
          </a:p>
          <a:p>
            <a:r>
              <a:rPr lang="fr-BE" sz="1000" dirty="0" smtClean="0"/>
              <a:t>Les points sont uniquement sur la feuille de marque.</a:t>
            </a:r>
            <a:br>
              <a:rPr lang="fr-BE" sz="1000" dirty="0" smtClean="0"/>
            </a:br>
            <a:r>
              <a:rPr lang="fr-BE" sz="1000" dirty="0" smtClean="0"/>
              <a:t>Valeur des paniers réussis :</a:t>
            </a:r>
            <a:br>
              <a:rPr lang="fr-BE" sz="1000" dirty="0" smtClean="0"/>
            </a:br>
            <a:r>
              <a:rPr lang="fr-BE" sz="1000" dirty="0" smtClean="0"/>
              <a:t>– 2 points pour les différents types de shoot</a:t>
            </a:r>
            <a:br>
              <a:rPr lang="fr-BE" sz="1000" dirty="0" smtClean="0"/>
            </a:br>
            <a:r>
              <a:rPr lang="fr-BE" sz="1000" dirty="0" smtClean="0"/>
              <a:t>– 2 points pour le lancer-franc</a:t>
            </a:r>
          </a:p>
          <a:p>
            <a:r>
              <a:rPr lang="fr-BE" sz="1000" dirty="0" smtClean="0"/>
              <a:t>Seuls les points comptabilisés par période sont affichés au marquoir</a:t>
            </a:r>
            <a:br>
              <a:rPr lang="fr-BE" sz="1000" dirty="0" smtClean="0"/>
            </a:br>
            <a:r>
              <a:rPr lang="fr-BE" sz="1000" dirty="0" smtClean="0"/>
              <a:t>– Une victoire vaut 3 points</a:t>
            </a:r>
            <a:br>
              <a:rPr lang="fr-BE" sz="1000" dirty="0" smtClean="0"/>
            </a:br>
            <a:r>
              <a:rPr lang="fr-BE" sz="1000" dirty="0" smtClean="0"/>
              <a:t>– Une égalité vaut 2 points</a:t>
            </a:r>
            <a:br>
              <a:rPr lang="fr-BE" sz="1000" dirty="0" smtClean="0"/>
            </a:br>
            <a:r>
              <a:rPr lang="fr-BE" sz="1000" dirty="0" smtClean="0"/>
              <a:t>– Une défaite vaut 1 point</a:t>
            </a:r>
          </a:p>
          <a:p>
            <a:endParaRPr lang="fr-BE" sz="1000" dirty="0"/>
          </a:p>
        </p:txBody>
      </p:sp>
      <p:pic>
        <p:nvPicPr>
          <p:cNvPr id="17" name="Image 16" descr="Feuille_4c4.jpg"/>
          <p:cNvPicPr>
            <a:picLocks noChangeAspect="1"/>
          </p:cNvPicPr>
          <p:nvPr/>
        </p:nvPicPr>
        <p:blipFill>
          <a:blip r:embed="rId4" cstate="print"/>
          <a:stretch>
            <a:fillRect/>
          </a:stretch>
        </p:blipFill>
        <p:spPr>
          <a:xfrm>
            <a:off x="4427984" y="0"/>
            <a:ext cx="4523954" cy="6453336"/>
          </a:xfrm>
          <a:prstGeom prst="rect">
            <a:avLst/>
          </a:prstGeom>
        </p:spPr>
      </p:pic>
      <p:pic>
        <p:nvPicPr>
          <p:cNvPr id="8" name="Picture 1" descr="Logo_ABCW"/>
          <p:cNvPicPr>
            <a:picLocks noChangeAspect="1" noChangeArrowheads="1"/>
          </p:cNvPicPr>
          <p:nvPr/>
        </p:nvPicPr>
        <p:blipFill>
          <a:blip r:embed="rId5" cstate="print"/>
          <a:srcRect/>
          <a:stretch>
            <a:fillRect/>
          </a:stretch>
        </p:blipFill>
        <p:spPr bwMode="auto">
          <a:xfrm>
            <a:off x="251520" y="188640"/>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13</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6" name="ZoneTexte 9"/>
          <p:cNvSpPr txBox="1">
            <a:spLocks noChangeArrowheads="1"/>
          </p:cNvSpPr>
          <p:nvPr/>
        </p:nvSpPr>
        <p:spPr bwMode="auto">
          <a:xfrm>
            <a:off x="251520" y="980728"/>
            <a:ext cx="3960440" cy="3908762"/>
          </a:xfrm>
          <a:prstGeom prst="rect">
            <a:avLst/>
          </a:prstGeom>
          <a:noFill/>
          <a:ln w="9525">
            <a:noFill/>
            <a:miter lim="800000"/>
            <a:headEnd/>
            <a:tailEnd/>
          </a:ln>
        </p:spPr>
        <p:txBody>
          <a:bodyPr wrap="square">
            <a:spAutoFit/>
          </a:bodyPr>
          <a:lstStyle/>
          <a:p>
            <a:pPr algn="ctr"/>
            <a:r>
              <a:rPr lang="fr-BE" b="1" u="sng" dirty="0" smtClean="0"/>
              <a:t>Règles du 5c5</a:t>
            </a:r>
            <a:endParaRPr lang="fr-BE" b="1" u="sng" dirty="0"/>
          </a:p>
          <a:p>
            <a:endParaRPr lang="fr-BE" sz="1000" dirty="0"/>
          </a:p>
          <a:p>
            <a:r>
              <a:rPr lang="fr-BE" sz="1000" dirty="0" smtClean="0">
                <a:hlinkClick r:id="rId3"/>
              </a:rPr>
              <a:t>http://www.awbb.be/news/5c5/</a:t>
            </a:r>
            <a:endParaRPr lang="fr-BE" sz="1000" dirty="0" smtClean="0"/>
          </a:p>
          <a:p>
            <a:endParaRPr lang="fr-BE" sz="1000" dirty="0" smtClean="0"/>
          </a:p>
          <a:p>
            <a:r>
              <a:rPr lang="fr-BE" sz="1000" b="1" dirty="0" smtClean="0"/>
              <a:t>Les panneaux</a:t>
            </a:r>
          </a:p>
          <a:p>
            <a:r>
              <a:rPr lang="fr-BE" sz="1000" dirty="0" smtClean="0"/>
              <a:t>Ils sont situés à une hauteur maximale 2,60 M</a:t>
            </a:r>
          </a:p>
          <a:p>
            <a:r>
              <a:rPr lang="fr-BE" sz="1000" b="1" dirty="0" smtClean="0"/>
              <a:t>Le ballon</a:t>
            </a:r>
          </a:p>
          <a:p>
            <a:r>
              <a:rPr lang="fr-BE" sz="1000" dirty="0" smtClean="0"/>
              <a:t>Le ballon taille 5 ou le ballon rouge AWBB.</a:t>
            </a:r>
          </a:p>
          <a:p>
            <a:r>
              <a:rPr lang="fr-BE" sz="1000" b="1" dirty="0" smtClean="0"/>
              <a:t>Formule en championnat</a:t>
            </a:r>
          </a:p>
          <a:p>
            <a:r>
              <a:rPr lang="fr-BE" sz="1000" dirty="0" smtClean="0"/>
              <a:t>4 périodes de 8 minutes avec arrêts de chrono</a:t>
            </a:r>
          </a:p>
          <a:p>
            <a:r>
              <a:rPr lang="fr-BE" sz="1000" b="1" dirty="0" smtClean="0"/>
              <a:t>Temps de repos</a:t>
            </a:r>
          </a:p>
          <a:p>
            <a:r>
              <a:rPr lang="fr-BE" sz="1000" dirty="0" smtClean="0"/>
              <a:t>1 minute de repos entre les quarts temps 1-2</a:t>
            </a:r>
            <a:br>
              <a:rPr lang="fr-BE" sz="1000" dirty="0" smtClean="0"/>
            </a:br>
            <a:r>
              <a:rPr lang="fr-BE" sz="1000" dirty="0" smtClean="0"/>
              <a:t>5 à 10 minutes maximum de repos à la mi-temps</a:t>
            </a:r>
            <a:br>
              <a:rPr lang="fr-BE" sz="1000" dirty="0" smtClean="0"/>
            </a:br>
            <a:r>
              <a:rPr lang="fr-BE" sz="1000" dirty="0" smtClean="0"/>
              <a:t>1 minute de repos entre les quarts temps 3-4</a:t>
            </a:r>
            <a:br>
              <a:rPr lang="fr-BE" sz="1000" dirty="0" smtClean="0"/>
            </a:br>
            <a:r>
              <a:rPr lang="fr-BE" sz="1000" b="1" dirty="0" smtClean="0"/>
              <a:t>Temps-mort et remplacement</a:t>
            </a:r>
          </a:p>
          <a:p>
            <a:r>
              <a:rPr lang="fr-BE" sz="1000" dirty="0" smtClean="0"/>
              <a:t>Pas de temps-mort tout au long de la rencontre. </a:t>
            </a:r>
            <a:br>
              <a:rPr lang="fr-BE" sz="1000" dirty="0" smtClean="0"/>
            </a:br>
            <a:r>
              <a:rPr lang="fr-BE" sz="1000" dirty="0" smtClean="0"/>
              <a:t>Pas de remplacement pendant une période sauf si un joueur se blesse</a:t>
            </a:r>
          </a:p>
          <a:p>
            <a:r>
              <a:rPr lang="fr-BE" sz="1000" b="1" dirty="0" smtClean="0"/>
              <a:t>Le score</a:t>
            </a:r>
          </a:p>
          <a:p>
            <a:r>
              <a:rPr lang="fr-BE" sz="1000" dirty="0" smtClean="0"/>
              <a:t>Commencer à marquer en </a:t>
            </a:r>
            <a:r>
              <a:rPr lang="fr-BE" sz="1000" dirty="0" smtClean="0">
                <a:solidFill>
                  <a:srgbClr val="FF0000"/>
                </a:solidFill>
              </a:rPr>
              <a:t>ROUGE </a:t>
            </a:r>
            <a:r>
              <a:rPr lang="fr-BE" sz="1000" dirty="0" smtClean="0"/>
              <a:t>puis en </a:t>
            </a:r>
            <a:r>
              <a:rPr lang="fr-BE" sz="1000" dirty="0" smtClean="0">
                <a:solidFill>
                  <a:srgbClr val="0000FF"/>
                </a:solidFill>
              </a:rPr>
              <a:t>BLEU</a:t>
            </a:r>
            <a:r>
              <a:rPr lang="fr-BE" sz="1000" dirty="0" smtClean="0"/>
              <a:t> et alterner les couleurs.</a:t>
            </a:r>
          </a:p>
          <a:p>
            <a:r>
              <a:rPr lang="fr-BE" sz="1000" dirty="0" smtClean="0"/>
              <a:t>Valeur des paniers réussis :</a:t>
            </a:r>
            <a:br>
              <a:rPr lang="fr-BE" sz="1000" dirty="0" smtClean="0"/>
            </a:br>
            <a:r>
              <a:rPr lang="fr-BE" sz="1000" dirty="0" smtClean="0"/>
              <a:t>– 2 points pour les différents types de shoot (pas de 3 points).</a:t>
            </a:r>
            <a:br>
              <a:rPr lang="fr-BE" sz="1000" dirty="0" smtClean="0"/>
            </a:br>
            <a:r>
              <a:rPr lang="fr-BE" sz="1000" dirty="0" smtClean="0"/>
              <a:t>– 1 point par le lancer-franc.</a:t>
            </a:r>
            <a:endParaRPr lang="fr-BE" sz="1000" dirty="0"/>
          </a:p>
        </p:txBody>
      </p:sp>
      <p:pic>
        <p:nvPicPr>
          <p:cNvPr id="8" name="Picture 1" descr="Logo_ABCW"/>
          <p:cNvPicPr>
            <a:picLocks noChangeAspect="1" noChangeArrowheads="1"/>
          </p:cNvPicPr>
          <p:nvPr/>
        </p:nvPicPr>
        <p:blipFill>
          <a:blip r:embed="rId4" cstate="print"/>
          <a:srcRect/>
          <a:stretch>
            <a:fillRect/>
          </a:stretch>
        </p:blipFill>
        <p:spPr bwMode="auto">
          <a:xfrm>
            <a:off x="395536" y="332656"/>
            <a:ext cx="2297173" cy="504056"/>
          </a:xfrm>
          <a:prstGeom prst="rect">
            <a:avLst/>
          </a:prstGeom>
          <a:noFill/>
          <a:ln w="9525" algn="in">
            <a:noFill/>
            <a:miter lim="800000"/>
            <a:headEnd/>
            <a:tailEnd/>
          </a:ln>
          <a:effectLst/>
        </p:spPr>
      </p:pic>
      <p:pic>
        <p:nvPicPr>
          <p:cNvPr id="25602" name="Picture 2" descr="C:\Users\Christian Joniaux\Documents\Scan\ABC Waremme\Exemple feuille U12.jpg"/>
          <p:cNvPicPr>
            <a:picLocks noChangeAspect="1" noChangeArrowheads="1"/>
          </p:cNvPicPr>
          <p:nvPr/>
        </p:nvPicPr>
        <p:blipFill>
          <a:blip r:embed="rId5" cstate="print"/>
          <a:srcRect/>
          <a:stretch>
            <a:fillRect/>
          </a:stretch>
        </p:blipFill>
        <p:spPr bwMode="auto">
          <a:xfrm>
            <a:off x="4336515" y="0"/>
            <a:ext cx="4807485"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descr="Logo_ABCW"/>
          <p:cNvPicPr>
            <a:picLocks noChangeAspect="1" noChangeArrowheads="1"/>
          </p:cNvPicPr>
          <p:nvPr/>
        </p:nvPicPr>
        <p:blipFill>
          <a:blip r:embed="rId3" cstate="print"/>
          <a:srcRect/>
          <a:stretch>
            <a:fillRect/>
          </a:stretch>
        </p:blipFill>
        <p:spPr bwMode="auto">
          <a:xfrm>
            <a:off x="179512" y="188640"/>
            <a:ext cx="2297173" cy="504056"/>
          </a:xfrm>
          <a:prstGeom prst="rect">
            <a:avLst/>
          </a:prstGeom>
          <a:noFill/>
          <a:ln w="9525" algn="in">
            <a:noFill/>
            <a:miter lim="800000"/>
            <a:headEnd/>
            <a:tailEnd/>
          </a:ln>
          <a:effectLst/>
        </p:spPr>
      </p:pic>
      <p:sp>
        <p:nvSpPr>
          <p:cNvPr id="4" name="Espace réservé de la date 3"/>
          <p:cNvSpPr>
            <a:spLocks noGrp="1"/>
          </p:cNvSpPr>
          <p:nvPr>
            <p:ph type="dt" sz="quarter" idx="10"/>
          </p:nvPr>
        </p:nvSpPr>
        <p:spPr/>
        <p:txBody>
          <a:bodyPr/>
          <a:lstStyle/>
          <a:p>
            <a:pPr>
              <a:defRPr/>
            </a:pPr>
            <a:fld id="{0F4F70C9-FD5B-448F-A6EA-EB01F41D9DAA}"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4937F89D-D69B-45CA-8972-ABFF882C4A5B}" type="slidenum">
              <a:rPr lang="fr-BE"/>
              <a:pPr>
                <a:defRPr/>
              </a:pPr>
              <a:t>14</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9222" name="Picture 6"/>
          <p:cNvPicPr>
            <a:picLocks noChangeAspect="1" noChangeArrowheads="1"/>
          </p:cNvPicPr>
          <p:nvPr/>
        </p:nvPicPr>
        <p:blipFill>
          <a:blip r:embed="rId4" cstate="print"/>
          <a:srcRect/>
          <a:stretch>
            <a:fillRect/>
          </a:stretch>
        </p:blipFill>
        <p:spPr bwMode="auto">
          <a:xfrm>
            <a:off x="4500563" y="0"/>
            <a:ext cx="7927975" cy="11277600"/>
          </a:xfrm>
          <a:prstGeom prst="rect">
            <a:avLst/>
          </a:prstGeom>
          <a:noFill/>
          <a:ln w="9525">
            <a:noFill/>
            <a:miter lim="800000"/>
            <a:headEnd/>
            <a:tailEnd/>
          </a:ln>
        </p:spPr>
      </p:pic>
      <p:sp>
        <p:nvSpPr>
          <p:cNvPr id="7" name="Flèche droite 6"/>
          <p:cNvSpPr/>
          <p:nvPr/>
        </p:nvSpPr>
        <p:spPr>
          <a:xfrm>
            <a:off x="4067175" y="1196975"/>
            <a:ext cx="360363"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8" name="ZoneTexte 7"/>
          <p:cNvSpPr txBox="1">
            <a:spLocks noChangeArrowheads="1"/>
          </p:cNvSpPr>
          <p:nvPr/>
        </p:nvSpPr>
        <p:spPr bwMode="auto">
          <a:xfrm>
            <a:off x="395288" y="836613"/>
            <a:ext cx="3313112" cy="307975"/>
          </a:xfrm>
          <a:prstGeom prst="rect">
            <a:avLst/>
          </a:prstGeom>
          <a:noFill/>
          <a:ln w="9525">
            <a:noFill/>
            <a:miter lim="800000"/>
            <a:headEnd/>
            <a:tailEnd/>
          </a:ln>
        </p:spPr>
        <p:txBody>
          <a:bodyPr>
            <a:spAutoFit/>
          </a:bodyPr>
          <a:lstStyle/>
          <a:p>
            <a:r>
              <a:rPr lang="fr-BE" sz="1400"/>
              <a:t>Introduire le nom des équipes</a:t>
            </a:r>
          </a:p>
        </p:txBody>
      </p:sp>
      <p:sp>
        <p:nvSpPr>
          <p:cNvPr id="9225" name="ZoneTexte 8"/>
          <p:cNvSpPr txBox="1">
            <a:spLocks noChangeArrowheads="1"/>
          </p:cNvSpPr>
          <p:nvPr/>
        </p:nvSpPr>
        <p:spPr bwMode="auto">
          <a:xfrm>
            <a:off x="1116013" y="115888"/>
            <a:ext cx="3311525" cy="307975"/>
          </a:xfrm>
          <a:prstGeom prst="rect">
            <a:avLst/>
          </a:prstGeom>
          <a:noFill/>
          <a:ln w="9525">
            <a:noFill/>
            <a:miter lim="800000"/>
            <a:headEnd/>
            <a:tailEnd/>
          </a:ln>
        </p:spPr>
        <p:txBody>
          <a:bodyPr>
            <a:spAutoFit/>
          </a:bodyPr>
          <a:lstStyle/>
          <a:p>
            <a:r>
              <a:rPr lang="fr-BE" sz="1400" b="1" u="sng">
                <a:solidFill>
                  <a:srgbClr val="FF0000"/>
                </a:solidFill>
              </a:rPr>
              <a:t>20 minutes avant le début du match !</a:t>
            </a:r>
          </a:p>
        </p:txBody>
      </p:sp>
      <p:sp>
        <p:nvSpPr>
          <p:cNvPr id="13" name="Flèche droite 12"/>
          <p:cNvSpPr/>
          <p:nvPr/>
        </p:nvSpPr>
        <p:spPr>
          <a:xfrm>
            <a:off x="4067175" y="1700213"/>
            <a:ext cx="360363"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4" name="ZoneTexte 13"/>
          <p:cNvSpPr txBox="1">
            <a:spLocks noChangeArrowheads="1"/>
          </p:cNvSpPr>
          <p:nvPr/>
        </p:nvSpPr>
        <p:spPr bwMode="auto">
          <a:xfrm>
            <a:off x="395288" y="1196975"/>
            <a:ext cx="3889375" cy="522288"/>
          </a:xfrm>
          <a:prstGeom prst="rect">
            <a:avLst/>
          </a:prstGeom>
          <a:noFill/>
          <a:ln w="9525">
            <a:noFill/>
            <a:miter lim="800000"/>
            <a:headEnd/>
            <a:tailEnd/>
          </a:ln>
        </p:spPr>
        <p:txBody>
          <a:bodyPr>
            <a:spAutoFit/>
          </a:bodyPr>
          <a:lstStyle/>
          <a:p>
            <a:r>
              <a:rPr lang="fr-BE" sz="1400" dirty="0"/>
              <a:t>Introduire le n° de match, la </a:t>
            </a:r>
            <a:r>
              <a:rPr lang="fr-BE" sz="1400" dirty="0" smtClean="0"/>
              <a:t>division </a:t>
            </a:r>
            <a:r>
              <a:rPr lang="fr-BE" sz="1400" dirty="0"/>
              <a:t>et la date (*)</a:t>
            </a:r>
          </a:p>
        </p:txBody>
      </p:sp>
      <p:sp>
        <p:nvSpPr>
          <p:cNvPr id="15" name="ZoneTexte 14"/>
          <p:cNvSpPr txBox="1">
            <a:spLocks noChangeArrowheads="1"/>
          </p:cNvSpPr>
          <p:nvPr/>
        </p:nvSpPr>
        <p:spPr bwMode="auto">
          <a:xfrm>
            <a:off x="179388" y="5876925"/>
            <a:ext cx="4392612" cy="523875"/>
          </a:xfrm>
          <a:prstGeom prst="rect">
            <a:avLst/>
          </a:prstGeom>
          <a:noFill/>
          <a:ln w="9525">
            <a:noFill/>
            <a:miter lim="800000"/>
            <a:headEnd/>
            <a:tailEnd/>
          </a:ln>
        </p:spPr>
        <p:txBody>
          <a:bodyPr>
            <a:spAutoFit/>
          </a:bodyPr>
          <a:lstStyle/>
          <a:p>
            <a:r>
              <a:rPr lang="fr-BE" sz="1400"/>
              <a:t>(*) Ces données figurent sur le calendrier dans la farde de délégué</a:t>
            </a:r>
          </a:p>
        </p:txBody>
      </p:sp>
      <p:sp>
        <p:nvSpPr>
          <p:cNvPr id="17" name="Flèche droite 16"/>
          <p:cNvSpPr/>
          <p:nvPr/>
        </p:nvSpPr>
        <p:spPr>
          <a:xfrm>
            <a:off x="4067175" y="1989138"/>
            <a:ext cx="360363"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8" name="ZoneTexte 17"/>
          <p:cNvSpPr txBox="1">
            <a:spLocks noChangeArrowheads="1"/>
          </p:cNvSpPr>
          <p:nvPr/>
        </p:nvSpPr>
        <p:spPr bwMode="auto">
          <a:xfrm>
            <a:off x="395288" y="1700213"/>
            <a:ext cx="3529012" cy="307975"/>
          </a:xfrm>
          <a:prstGeom prst="rect">
            <a:avLst/>
          </a:prstGeom>
          <a:noFill/>
          <a:ln w="9525">
            <a:noFill/>
            <a:miter lim="800000"/>
            <a:headEnd/>
            <a:tailEnd/>
          </a:ln>
        </p:spPr>
        <p:txBody>
          <a:bodyPr>
            <a:spAutoFit/>
          </a:bodyPr>
          <a:lstStyle/>
          <a:p>
            <a:r>
              <a:rPr lang="fr-BE" sz="1400"/>
              <a:t>Introduire ABC Waremme – Matricule 709</a:t>
            </a:r>
          </a:p>
        </p:txBody>
      </p:sp>
      <p:sp>
        <p:nvSpPr>
          <p:cNvPr id="19" name="Flèche droite 18"/>
          <p:cNvSpPr/>
          <p:nvPr/>
        </p:nvSpPr>
        <p:spPr>
          <a:xfrm>
            <a:off x="3924300" y="3213100"/>
            <a:ext cx="360363"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0" name="ZoneTexte 19"/>
          <p:cNvSpPr txBox="1">
            <a:spLocks noChangeArrowheads="1"/>
          </p:cNvSpPr>
          <p:nvPr/>
        </p:nvSpPr>
        <p:spPr bwMode="auto">
          <a:xfrm>
            <a:off x="395288" y="2133600"/>
            <a:ext cx="3887787" cy="3970338"/>
          </a:xfrm>
          <a:prstGeom prst="rect">
            <a:avLst/>
          </a:prstGeom>
          <a:noFill/>
          <a:ln w="9525">
            <a:noFill/>
            <a:miter lim="800000"/>
            <a:headEnd/>
            <a:tailEnd/>
          </a:ln>
        </p:spPr>
        <p:txBody>
          <a:bodyPr>
            <a:spAutoFit/>
          </a:bodyPr>
          <a:lstStyle/>
          <a:p>
            <a:r>
              <a:rPr lang="fr-BE" sz="1400"/>
              <a:t>Introduire les noms des joueurs :</a:t>
            </a:r>
          </a:p>
          <a:p>
            <a:endParaRPr lang="fr-BE" sz="1400"/>
          </a:p>
          <a:p>
            <a:r>
              <a:rPr lang="fr-BE" sz="1400" u="sng"/>
              <a:t>Lic.</a:t>
            </a:r>
            <a:r>
              <a:rPr lang="fr-BE" sz="1400"/>
              <a:t> : année de naissance.</a:t>
            </a:r>
          </a:p>
          <a:p>
            <a:r>
              <a:rPr lang="fr-BE" sz="1400" u="sng"/>
              <a:t>Name of Players</a:t>
            </a:r>
            <a:r>
              <a:rPr lang="fr-BE" sz="1400"/>
              <a:t> : nom et initiale du prénom (**).</a:t>
            </a:r>
          </a:p>
          <a:p>
            <a:r>
              <a:rPr lang="fr-BE" sz="1400" u="sng"/>
              <a:t>N°</a:t>
            </a:r>
            <a:r>
              <a:rPr lang="fr-BE" sz="1400"/>
              <a:t> : numéro du joueur de préférence dans l’ordre chronologique.</a:t>
            </a:r>
          </a:p>
          <a:p>
            <a:r>
              <a:rPr lang="fr-BE" sz="1400" u="sng"/>
              <a:t>In</a:t>
            </a:r>
            <a:r>
              <a:rPr lang="fr-BE" sz="1400"/>
              <a:t> : le coach met un « X » pour déterminer les 5 joueurs qui commenceront le match (***).</a:t>
            </a:r>
          </a:p>
          <a:p>
            <a:endParaRPr lang="fr-BE" sz="1400"/>
          </a:p>
          <a:p>
            <a:r>
              <a:rPr lang="fr-BE" sz="1400"/>
              <a:t>(**) : si deux joueurs portent le même nom et la même initiale de prénom, celui-ci doit être indiqué en entier. Indiquez tous les joueurs; un absent est barré à la mi-temps du match.</a:t>
            </a:r>
          </a:p>
          <a:p>
            <a:r>
              <a:rPr lang="fr-BE" sz="1400"/>
              <a:t>(***) : dès que le match commence, le marqueur entoure les numéros des joueurs qui ont commencé la partie.</a:t>
            </a:r>
          </a:p>
          <a:p>
            <a:endParaRPr lang="fr-BE"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p:bldP spid="15" grpId="0"/>
      <p:bldP spid="17" grpId="0" animBg="1"/>
      <p:bldP spid="18"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Logo_ABCW"/>
          <p:cNvPicPr>
            <a:picLocks noChangeAspect="1" noChangeArrowheads="1"/>
          </p:cNvPicPr>
          <p:nvPr/>
        </p:nvPicPr>
        <p:blipFill>
          <a:blip r:embed="rId3" cstate="print"/>
          <a:srcRect/>
          <a:stretch>
            <a:fillRect/>
          </a:stretch>
        </p:blipFill>
        <p:spPr bwMode="auto">
          <a:xfrm>
            <a:off x="251520" y="260648"/>
            <a:ext cx="2297173" cy="504056"/>
          </a:xfrm>
          <a:prstGeom prst="rect">
            <a:avLst/>
          </a:prstGeom>
          <a:noFill/>
          <a:ln w="9525" algn="in">
            <a:noFill/>
            <a:miter lim="800000"/>
            <a:headEnd/>
            <a:tailEnd/>
          </a:ln>
          <a:effectLst/>
        </p:spPr>
      </p:pic>
      <p:sp>
        <p:nvSpPr>
          <p:cNvPr id="4" name="Espace réservé de la date 3"/>
          <p:cNvSpPr>
            <a:spLocks noGrp="1"/>
          </p:cNvSpPr>
          <p:nvPr>
            <p:ph type="dt" sz="quarter" idx="10"/>
          </p:nvPr>
        </p:nvSpPr>
        <p:spPr/>
        <p:txBody>
          <a:bodyPr/>
          <a:lstStyle/>
          <a:p>
            <a:pPr>
              <a:defRPr/>
            </a:pPr>
            <a:fld id="{EF028409-B894-4E4E-96B0-1F5317CC4410}"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742575CA-E510-4CC8-A915-81CCDED9AE7D}" type="slidenum">
              <a:rPr lang="fr-BE"/>
              <a:pPr>
                <a:defRPr/>
              </a:pPr>
              <a:t>15</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10246" name="Picture 6"/>
          <p:cNvPicPr>
            <a:picLocks noChangeAspect="1" noChangeArrowheads="1"/>
          </p:cNvPicPr>
          <p:nvPr/>
        </p:nvPicPr>
        <p:blipFill>
          <a:blip r:embed="rId4" cstate="print"/>
          <a:srcRect/>
          <a:stretch>
            <a:fillRect/>
          </a:stretch>
        </p:blipFill>
        <p:spPr bwMode="auto">
          <a:xfrm>
            <a:off x="4427538" y="-6003925"/>
            <a:ext cx="8569325" cy="12377738"/>
          </a:xfrm>
          <a:prstGeom prst="rect">
            <a:avLst/>
          </a:prstGeom>
          <a:noFill/>
          <a:ln w="9525">
            <a:noFill/>
            <a:miter lim="800000"/>
            <a:headEnd/>
            <a:tailEnd/>
          </a:ln>
        </p:spPr>
      </p:pic>
      <p:sp>
        <p:nvSpPr>
          <p:cNvPr id="10247" name="ZoneTexte 8"/>
          <p:cNvSpPr txBox="1">
            <a:spLocks noChangeArrowheads="1"/>
          </p:cNvSpPr>
          <p:nvPr/>
        </p:nvSpPr>
        <p:spPr bwMode="auto">
          <a:xfrm>
            <a:off x="1116013" y="115888"/>
            <a:ext cx="3311525" cy="307975"/>
          </a:xfrm>
          <a:prstGeom prst="rect">
            <a:avLst/>
          </a:prstGeom>
          <a:noFill/>
          <a:ln w="9525">
            <a:noFill/>
            <a:miter lim="800000"/>
            <a:headEnd/>
            <a:tailEnd/>
          </a:ln>
        </p:spPr>
        <p:txBody>
          <a:bodyPr>
            <a:spAutoFit/>
          </a:bodyPr>
          <a:lstStyle/>
          <a:p>
            <a:r>
              <a:rPr lang="fr-BE" sz="1400" b="1" u="sng">
                <a:solidFill>
                  <a:srgbClr val="FF0000"/>
                </a:solidFill>
              </a:rPr>
              <a:t>20 minutes avant le début du match !</a:t>
            </a:r>
          </a:p>
        </p:txBody>
      </p:sp>
      <p:sp>
        <p:nvSpPr>
          <p:cNvPr id="15" name="ZoneTexte 14"/>
          <p:cNvSpPr txBox="1">
            <a:spLocks noChangeArrowheads="1"/>
          </p:cNvSpPr>
          <p:nvPr/>
        </p:nvSpPr>
        <p:spPr bwMode="auto">
          <a:xfrm>
            <a:off x="323850" y="5732463"/>
            <a:ext cx="4176713" cy="523875"/>
          </a:xfrm>
          <a:prstGeom prst="rect">
            <a:avLst/>
          </a:prstGeom>
          <a:noFill/>
          <a:ln w="9525">
            <a:noFill/>
            <a:miter lim="800000"/>
            <a:headEnd/>
            <a:tailEnd/>
          </a:ln>
        </p:spPr>
        <p:txBody>
          <a:bodyPr>
            <a:spAutoFit/>
          </a:bodyPr>
          <a:lstStyle/>
          <a:p>
            <a:r>
              <a:rPr lang="fr-BE" sz="1400"/>
              <a:t>(*) Ces données figurent sur le calendrier dans la farde de délégué</a:t>
            </a:r>
          </a:p>
        </p:txBody>
      </p:sp>
      <p:sp>
        <p:nvSpPr>
          <p:cNvPr id="21" name="Flèche droite 20"/>
          <p:cNvSpPr/>
          <p:nvPr/>
        </p:nvSpPr>
        <p:spPr>
          <a:xfrm>
            <a:off x="3995738" y="4365625"/>
            <a:ext cx="360362"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2" name="ZoneTexte 21"/>
          <p:cNvSpPr txBox="1">
            <a:spLocks noChangeArrowheads="1"/>
          </p:cNvSpPr>
          <p:nvPr/>
        </p:nvSpPr>
        <p:spPr bwMode="auto">
          <a:xfrm>
            <a:off x="323850" y="836613"/>
            <a:ext cx="3959225" cy="4770437"/>
          </a:xfrm>
          <a:prstGeom prst="rect">
            <a:avLst/>
          </a:prstGeom>
          <a:noFill/>
          <a:ln w="9525">
            <a:noFill/>
            <a:miter lim="800000"/>
            <a:headEnd/>
            <a:tailEnd/>
          </a:ln>
        </p:spPr>
        <p:txBody>
          <a:bodyPr>
            <a:spAutoFit/>
          </a:bodyPr>
          <a:lstStyle/>
          <a:p>
            <a:r>
              <a:rPr lang="fr-BE" sz="1600" u="sng" dirty="0"/>
              <a:t>À domicile</a:t>
            </a:r>
            <a:r>
              <a:rPr lang="fr-BE" sz="1600" dirty="0"/>
              <a:t> :</a:t>
            </a:r>
          </a:p>
          <a:p>
            <a:r>
              <a:rPr lang="fr-BE" sz="1600" dirty="0"/>
              <a:t>Introduire le nom, l’initiale du prénom et l’année de naissance du responsable « chrono » (</a:t>
            </a:r>
            <a:r>
              <a:rPr lang="fr-BE" sz="1600" dirty="0" err="1"/>
              <a:t>Timekeeper</a:t>
            </a:r>
            <a:r>
              <a:rPr lang="fr-BE" sz="1600" dirty="0"/>
              <a:t>)</a:t>
            </a:r>
          </a:p>
          <a:p>
            <a:r>
              <a:rPr lang="fr-BE" sz="1600" dirty="0"/>
              <a:t>À partir des </a:t>
            </a:r>
            <a:r>
              <a:rPr lang="fr-BE" sz="1600" dirty="0" smtClean="0"/>
              <a:t>U14, </a:t>
            </a:r>
            <a:r>
              <a:rPr lang="fr-BE" sz="1600" dirty="0"/>
              <a:t>introduire le nom, l’initiale du prénom et l’année de naissance du responsable « 24 secondes » (24’’  </a:t>
            </a:r>
            <a:r>
              <a:rPr lang="fr-BE" sz="1600" dirty="0" err="1"/>
              <a:t>Operator</a:t>
            </a:r>
            <a:r>
              <a:rPr lang="fr-BE" sz="1600" dirty="0"/>
              <a:t>)</a:t>
            </a:r>
          </a:p>
          <a:p>
            <a:r>
              <a:rPr lang="fr-BE" sz="1600" dirty="0"/>
              <a:t>Introduire le nom , l’initiale du prénom et l’année de naissance du délégué d’équipe (</a:t>
            </a:r>
            <a:r>
              <a:rPr lang="fr-BE" sz="1600" dirty="0" err="1"/>
              <a:t>Deleg</a:t>
            </a:r>
            <a:r>
              <a:rPr lang="fr-BE" sz="1600" dirty="0"/>
              <a:t>. A).</a:t>
            </a:r>
          </a:p>
          <a:p>
            <a:endParaRPr lang="fr-BE" sz="1600" dirty="0"/>
          </a:p>
          <a:p>
            <a:r>
              <a:rPr lang="fr-BE" sz="1600" u="sng" dirty="0"/>
              <a:t>À l’extérieur</a:t>
            </a:r>
            <a:r>
              <a:rPr lang="fr-BE" sz="1600" dirty="0"/>
              <a:t> :</a:t>
            </a:r>
          </a:p>
          <a:p>
            <a:r>
              <a:rPr lang="fr-BE" sz="1600" dirty="0"/>
              <a:t>Introduire le nom, l’initiale du prénom et l’année de naissance du marqueur (</a:t>
            </a:r>
            <a:r>
              <a:rPr lang="fr-BE" sz="1600" dirty="0" err="1"/>
              <a:t>Scorekeeper</a:t>
            </a:r>
            <a:r>
              <a:rPr lang="fr-BE" sz="1600" dirty="0"/>
              <a:t>).</a:t>
            </a:r>
          </a:p>
          <a:p>
            <a:r>
              <a:rPr lang="fr-BE" sz="1600" dirty="0"/>
              <a:t>Introduire le nom , l’initiale du prénom et l’année de naissance du délégué d’équipe (</a:t>
            </a:r>
            <a:r>
              <a:rPr lang="fr-BE" sz="1600" dirty="0" err="1"/>
              <a:t>Deleg</a:t>
            </a:r>
            <a:r>
              <a:rPr lang="fr-BE" sz="1600" dirty="0"/>
              <a:t>.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57044280-0F21-471F-ABB8-6AA882AFFE45}"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DA2EF560-B651-4D5A-BB3F-8CABDF508F0F}" type="slidenum">
              <a:rPr lang="fr-BE"/>
              <a:pPr>
                <a:defRPr/>
              </a:pPr>
              <a:t>16</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7173"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pic>
        <p:nvPicPr>
          <p:cNvPr id="7" name="Image 6" descr="Explications feuille de match.jpg"/>
          <p:cNvPicPr>
            <a:picLocks noChangeAspect="1"/>
          </p:cNvPicPr>
          <p:nvPr/>
        </p:nvPicPr>
        <p:blipFill>
          <a:blip r:embed="rId4" cstate="print"/>
          <a:stretch>
            <a:fillRect/>
          </a:stretch>
        </p:blipFill>
        <p:spPr>
          <a:xfrm>
            <a:off x="323528" y="866516"/>
            <a:ext cx="8244408" cy="5828430"/>
          </a:xfrm>
          <a:prstGeom prst="rect">
            <a:avLst/>
          </a:prstGeom>
        </p:spPr>
      </p:pic>
      <p:sp>
        <p:nvSpPr>
          <p:cNvPr id="8" name="ZoneTexte 9"/>
          <p:cNvSpPr txBox="1">
            <a:spLocks noChangeArrowheads="1"/>
          </p:cNvSpPr>
          <p:nvPr/>
        </p:nvSpPr>
        <p:spPr bwMode="auto">
          <a:xfrm>
            <a:off x="3131840" y="260648"/>
            <a:ext cx="3024336" cy="369332"/>
          </a:xfrm>
          <a:prstGeom prst="rect">
            <a:avLst/>
          </a:prstGeom>
          <a:noFill/>
          <a:ln w="9525">
            <a:noFill/>
            <a:miter lim="800000"/>
            <a:headEnd/>
            <a:tailEnd/>
          </a:ln>
        </p:spPr>
        <p:txBody>
          <a:bodyPr wrap="square">
            <a:spAutoFit/>
          </a:bodyPr>
          <a:lstStyle/>
          <a:p>
            <a:r>
              <a:rPr lang="fr-BE" b="1" u="sng" dirty="0" smtClean="0"/>
              <a:t>Feuille &gt; 12 ans &amp; seniors</a:t>
            </a:r>
            <a:endParaRPr lang="fr-BE"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E971EA2D-6697-4EF4-842F-ED53848600A6}"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AABC24A3-C971-4D1A-9951-3292A1AE6B13}" type="slidenum">
              <a:rPr lang="fr-BE"/>
              <a:pPr>
                <a:defRPr/>
              </a:pPr>
              <a:t>17</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8197"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pic>
        <p:nvPicPr>
          <p:cNvPr id="7" name="Image 6" descr="Explications feuille de match_2.jpg"/>
          <p:cNvPicPr>
            <a:picLocks noChangeAspect="1"/>
          </p:cNvPicPr>
          <p:nvPr/>
        </p:nvPicPr>
        <p:blipFill>
          <a:blip r:embed="rId4" cstate="print"/>
          <a:stretch>
            <a:fillRect/>
          </a:stretch>
        </p:blipFill>
        <p:spPr>
          <a:xfrm>
            <a:off x="251520" y="901946"/>
            <a:ext cx="8424936" cy="59560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1C132653-7EC9-4A43-8899-81BB1D4639D2}"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B8471681-E3FD-4A6C-88A3-5E7737366FB0}" type="slidenum">
              <a:rPr lang="fr-BE"/>
              <a:pPr>
                <a:defRPr/>
              </a:pPr>
              <a:t>18</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11269"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11270" name="ZoneTexte 8"/>
          <p:cNvSpPr txBox="1">
            <a:spLocks noChangeArrowheads="1"/>
          </p:cNvSpPr>
          <p:nvPr/>
        </p:nvSpPr>
        <p:spPr bwMode="auto">
          <a:xfrm>
            <a:off x="1116013" y="188913"/>
            <a:ext cx="3311525" cy="400050"/>
          </a:xfrm>
          <a:prstGeom prst="rect">
            <a:avLst/>
          </a:prstGeom>
          <a:noFill/>
          <a:ln w="9525">
            <a:noFill/>
            <a:miter lim="800000"/>
            <a:headEnd/>
            <a:tailEnd/>
          </a:ln>
        </p:spPr>
        <p:txBody>
          <a:bodyPr>
            <a:spAutoFit/>
          </a:bodyPr>
          <a:lstStyle/>
          <a:p>
            <a:r>
              <a:rPr lang="fr-BE" sz="2000" b="1" u="sng">
                <a:solidFill>
                  <a:srgbClr val="FF0000"/>
                </a:solidFill>
              </a:rPr>
              <a:t>Spécificité : la FLÈCHE !</a:t>
            </a:r>
          </a:p>
        </p:txBody>
      </p:sp>
      <p:sp>
        <p:nvSpPr>
          <p:cNvPr id="22" name="ZoneTexte 21"/>
          <p:cNvSpPr txBox="1">
            <a:spLocks noChangeArrowheads="1"/>
          </p:cNvSpPr>
          <p:nvPr/>
        </p:nvSpPr>
        <p:spPr bwMode="auto">
          <a:xfrm>
            <a:off x="323850" y="1125538"/>
            <a:ext cx="8496300" cy="5354637"/>
          </a:xfrm>
          <a:prstGeom prst="rect">
            <a:avLst/>
          </a:prstGeom>
          <a:noFill/>
          <a:ln w="9525">
            <a:noFill/>
            <a:miter lim="800000"/>
            <a:headEnd/>
            <a:tailEnd/>
          </a:ln>
        </p:spPr>
        <p:txBody>
          <a:bodyPr>
            <a:spAutoFit/>
          </a:bodyPr>
          <a:lstStyle/>
          <a:p>
            <a:r>
              <a:rPr lang="fr-BE"/>
              <a:t>La flèche indique à quelle équipe la possession de balle doit être attribuée.</a:t>
            </a:r>
          </a:p>
          <a:p>
            <a:endParaRPr lang="fr-BE"/>
          </a:p>
          <a:p>
            <a:r>
              <a:rPr lang="fr-BE"/>
              <a:t>Un seul « entre-deux » a lieu au cours d’un match (lors du coup d’envoi).</a:t>
            </a:r>
          </a:p>
          <a:p>
            <a:r>
              <a:rPr lang="fr-BE"/>
              <a:t>La flèche doit alors être dirigée dans le sens vers lequel l’équipe qui a perdu le contrôle du ballon attaque.</a:t>
            </a:r>
          </a:p>
          <a:p>
            <a:r>
              <a:rPr lang="fr-BE"/>
              <a:t>Ex.: Waremme attaque de la droite vers la gauche. Il perd le gain du ballon lors de l’entre-deux. La flèche doit être dirigée de la droite vers la gauche.</a:t>
            </a:r>
          </a:p>
          <a:p>
            <a:endParaRPr lang="fr-BE"/>
          </a:p>
          <a:p>
            <a:r>
              <a:rPr lang="fr-BE"/>
              <a:t>En cas d’entre-deux pendant un quart-temps (voir « Gestes des arbitres » n° 24), la flèche est inversée. Dans l’exemple ci-dessus, Waremme récupère le contrôle du ballon et la prochaine possession passe à l’adversaire : flèche placée de la gauche vers la droite.</a:t>
            </a:r>
          </a:p>
          <a:p>
            <a:endParaRPr lang="fr-BE"/>
          </a:p>
          <a:p>
            <a:r>
              <a:rPr lang="fr-BE"/>
              <a:t>Au 2</a:t>
            </a:r>
            <a:r>
              <a:rPr lang="fr-BE" baseline="30000"/>
              <a:t>e</a:t>
            </a:r>
            <a:r>
              <a:rPr lang="fr-BE"/>
              <a:t> quart-temps, la possession de départ revient à l’équipe adverse et la flèche est de nouveau inversée (de la droite vers la gauche).</a:t>
            </a:r>
          </a:p>
          <a:p>
            <a:endParaRPr lang="fr-BE"/>
          </a:p>
          <a:p>
            <a:r>
              <a:rPr lang="fr-BE"/>
              <a:t>ATTENTION à la mi-temps ! Comme les équipes changent de camp, le sens d’attaque est inversé. Il faut donc inverser également la flèche. En général, l’arbitre le signale à la table à la mi-temps.</a:t>
            </a:r>
          </a:p>
        </p:txBody>
      </p:sp>
      <p:sp>
        <p:nvSpPr>
          <p:cNvPr id="11" name="Rectangle 10"/>
          <p:cNvSpPr/>
          <p:nvPr/>
        </p:nvSpPr>
        <p:spPr>
          <a:xfrm>
            <a:off x="5435600" y="115888"/>
            <a:ext cx="2160588" cy="936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2" name="Flèche droite 11"/>
          <p:cNvSpPr/>
          <p:nvPr/>
        </p:nvSpPr>
        <p:spPr>
          <a:xfrm>
            <a:off x="5724525" y="333375"/>
            <a:ext cx="1727200" cy="431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Logo_ABCW"/>
          <p:cNvPicPr>
            <a:picLocks noChangeAspect="1" noChangeArrowheads="1"/>
          </p:cNvPicPr>
          <p:nvPr/>
        </p:nvPicPr>
        <p:blipFill>
          <a:blip r:embed="rId3" cstate="print"/>
          <a:srcRect/>
          <a:stretch>
            <a:fillRect/>
          </a:stretch>
        </p:blipFill>
        <p:spPr bwMode="auto">
          <a:xfrm>
            <a:off x="179512" y="260648"/>
            <a:ext cx="2297173" cy="504056"/>
          </a:xfrm>
          <a:prstGeom prst="rect">
            <a:avLst/>
          </a:prstGeom>
          <a:noFill/>
          <a:ln w="9525" algn="in">
            <a:noFill/>
            <a:miter lim="800000"/>
            <a:headEnd/>
            <a:tailEnd/>
          </a:ln>
          <a:effectLst/>
        </p:spPr>
      </p:pic>
      <p:sp>
        <p:nvSpPr>
          <p:cNvPr id="4" name="Espace réservé de la date 3"/>
          <p:cNvSpPr>
            <a:spLocks noGrp="1"/>
          </p:cNvSpPr>
          <p:nvPr>
            <p:ph type="dt" sz="quarter" idx="10"/>
          </p:nvPr>
        </p:nvSpPr>
        <p:spPr/>
        <p:txBody>
          <a:bodyPr/>
          <a:lstStyle/>
          <a:p>
            <a:pPr>
              <a:defRPr/>
            </a:pPr>
            <a:fld id="{9D1DBDAF-B494-4281-99AF-010439FFC79C}"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98C1DD98-AFC6-49CC-ADCC-EDA52DCB384C}" type="slidenum">
              <a:rPr lang="fr-BE"/>
              <a:pPr>
                <a:defRPr/>
              </a:pPr>
              <a:t>19</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2294" name="ZoneTexte 8"/>
          <p:cNvSpPr txBox="1">
            <a:spLocks noChangeArrowheads="1"/>
          </p:cNvSpPr>
          <p:nvPr/>
        </p:nvSpPr>
        <p:spPr bwMode="auto">
          <a:xfrm>
            <a:off x="1116013" y="115888"/>
            <a:ext cx="5688012" cy="400050"/>
          </a:xfrm>
          <a:prstGeom prst="rect">
            <a:avLst/>
          </a:prstGeom>
          <a:noFill/>
          <a:ln w="9525">
            <a:noFill/>
            <a:miter lim="800000"/>
            <a:headEnd/>
            <a:tailEnd/>
          </a:ln>
        </p:spPr>
        <p:txBody>
          <a:bodyPr>
            <a:spAutoFit/>
          </a:bodyPr>
          <a:lstStyle/>
          <a:p>
            <a:r>
              <a:rPr lang="fr-BE" sz="2000" b="1" u="sng">
                <a:solidFill>
                  <a:srgbClr val="FF0000"/>
                </a:solidFill>
              </a:rPr>
              <a:t>Différences Moins de 12 ans – Plus de 12 ans</a:t>
            </a:r>
          </a:p>
        </p:txBody>
      </p:sp>
      <p:graphicFrame>
        <p:nvGraphicFramePr>
          <p:cNvPr id="26" name="Tableau 25"/>
          <p:cNvGraphicFramePr>
            <a:graphicFrameLocks noGrp="1"/>
          </p:cNvGraphicFramePr>
          <p:nvPr/>
        </p:nvGraphicFramePr>
        <p:xfrm>
          <a:off x="250825" y="665163"/>
          <a:ext cx="8640959" cy="5249310"/>
        </p:xfrm>
        <a:graphic>
          <a:graphicData uri="http://schemas.openxmlformats.org/drawingml/2006/table">
            <a:tbl>
              <a:tblPr/>
              <a:tblGrid>
                <a:gridCol w="1944911"/>
                <a:gridCol w="1440160"/>
                <a:gridCol w="360040"/>
                <a:gridCol w="1584176"/>
                <a:gridCol w="1656184"/>
                <a:gridCol w="1655488"/>
              </a:tblGrid>
              <a:tr h="770956">
                <a:tc>
                  <a:txBody>
                    <a:bodyPr/>
                    <a:lstStyle/>
                    <a:p>
                      <a:r>
                        <a:rPr lang="fr-BE" sz="2000" dirty="0" smtClean="0"/>
                        <a:t>Catégories</a:t>
                      </a:r>
                      <a:endParaRPr lang="fr-BE" sz="2000" dirty="0"/>
                    </a:p>
                  </a:txBody>
                  <a:tcPr marL="21897" marR="21897" marT="21897" marB="21897" anchor="ctr">
                    <a:lnL>
                      <a:noFill/>
                    </a:lnL>
                    <a:lnR>
                      <a:noFill/>
                    </a:lnR>
                    <a:lnT>
                      <a:noFill/>
                    </a:lnT>
                    <a:lnB>
                      <a:noFill/>
                    </a:lnB>
                  </a:tcPr>
                </a:tc>
                <a:tc>
                  <a:txBody>
                    <a:bodyPr/>
                    <a:lstStyle/>
                    <a:p>
                      <a:r>
                        <a:rPr lang="fr-BE" sz="2000" dirty="0" smtClean="0"/>
                        <a:t>Âges</a:t>
                      </a:r>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dirty="0"/>
                        <a:t>Temps de jeu</a:t>
                      </a:r>
                    </a:p>
                  </a:txBody>
                  <a:tcPr marL="21897" marR="21897" marT="21897" marB="21897" anchor="ctr">
                    <a:lnL>
                      <a:noFill/>
                    </a:lnL>
                    <a:lnR>
                      <a:noFill/>
                    </a:lnR>
                    <a:lnT>
                      <a:noFill/>
                    </a:lnT>
                    <a:lnB>
                      <a:noFill/>
                    </a:lnB>
                  </a:tcPr>
                </a:tc>
                <a:tc>
                  <a:txBody>
                    <a:bodyPr/>
                    <a:lstStyle/>
                    <a:p>
                      <a:r>
                        <a:rPr lang="fr-BE" sz="2000" dirty="0"/>
                        <a:t>Repos</a:t>
                      </a:r>
                    </a:p>
                  </a:txBody>
                  <a:tcPr marL="21897" marR="21897" marT="21897" marB="21897" anchor="ctr">
                    <a:lnL>
                      <a:noFill/>
                    </a:lnL>
                    <a:lnR>
                      <a:noFill/>
                    </a:lnR>
                    <a:lnT>
                      <a:noFill/>
                    </a:lnT>
                    <a:lnB>
                      <a:noFill/>
                    </a:lnB>
                  </a:tcPr>
                </a:tc>
                <a:tc>
                  <a:txBody>
                    <a:bodyPr/>
                    <a:lstStyle/>
                    <a:p>
                      <a:r>
                        <a:rPr lang="fr-BE" sz="2000" dirty="0"/>
                        <a:t>Durée </a:t>
                      </a:r>
                      <a:r>
                        <a:rPr lang="fr-BE" sz="2000" dirty="0" smtClean="0"/>
                        <a:t>estimée</a:t>
                      </a:r>
                    </a:p>
                    <a:p>
                      <a:r>
                        <a:rPr lang="fr-BE" sz="2000" dirty="0" smtClean="0"/>
                        <a:t>de </a:t>
                      </a:r>
                      <a:r>
                        <a:rPr lang="fr-BE" sz="2000" dirty="0"/>
                        <a:t>la rencontre</a:t>
                      </a:r>
                    </a:p>
                  </a:txBody>
                  <a:tcPr marL="21897" marR="21897" marT="21897" marB="21897" anchor="ctr">
                    <a:lnL>
                      <a:noFill/>
                    </a:lnL>
                    <a:lnR>
                      <a:noFill/>
                    </a:lnR>
                    <a:lnT>
                      <a:noFill/>
                    </a:lnT>
                    <a:lnB>
                      <a:noFill/>
                    </a:lnB>
                  </a:tcPr>
                </a:tc>
              </a:tr>
              <a:tr h="439017">
                <a:tc>
                  <a:txBody>
                    <a:bodyPr/>
                    <a:lstStyle/>
                    <a:p>
                      <a:r>
                        <a:rPr lang="fr-BE" sz="2000" dirty="0" smtClean="0"/>
                        <a:t>SENIORS</a:t>
                      </a:r>
                      <a:endParaRPr lang="fr-BE" sz="2000" dirty="0"/>
                    </a:p>
                  </a:txBody>
                  <a:tcPr marL="21897" marR="21897" marT="21897" marB="21897" anchor="ctr">
                    <a:lnL>
                      <a:noFill/>
                    </a:lnL>
                    <a:lnR>
                      <a:noFill/>
                    </a:lnR>
                    <a:lnT>
                      <a:noFill/>
                    </a:lnT>
                    <a:lnB>
                      <a:noFill/>
                    </a:lnB>
                  </a:tcPr>
                </a:tc>
                <a:tc>
                  <a:txBody>
                    <a:bodyPr/>
                    <a:lstStyle/>
                    <a:p>
                      <a:endParaRPr lang="fr-BE" sz="200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dirty="0"/>
                        <a:t>4 x 10 min</a:t>
                      </a:r>
                    </a:p>
                  </a:txBody>
                  <a:tcPr marL="21897" marR="21897" marT="21897" marB="21897" anchor="ctr">
                    <a:lnL>
                      <a:noFill/>
                    </a:lnL>
                    <a:lnR>
                      <a:noFill/>
                    </a:lnR>
                    <a:lnT>
                      <a:noFill/>
                    </a:lnT>
                    <a:lnB>
                      <a:noFill/>
                    </a:lnB>
                  </a:tcPr>
                </a:tc>
                <a:tc>
                  <a:txBody>
                    <a:bodyPr/>
                    <a:lstStyle/>
                    <a:p>
                      <a:r>
                        <a:rPr lang="fr-BE" sz="2000" dirty="0"/>
                        <a:t>2,10,2</a:t>
                      </a:r>
                    </a:p>
                  </a:txBody>
                  <a:tcPr marL="21897" marR="21897" marT="21897" marB="21897" anchor="ctr">
                    <a:lnL>
                      <a:noFill/>
                    </a:lnL>
                    <a:lnR>
                      <a:noFill/>
                    </a:lnR>
                    <a:lnT>
                      <a:noFill/>
                    </a:lnT>
                    <a:lnB>
                      <a:noFill/>
                    </a:lnB>
                  </a:tcPr>
                </a:tc>
                <a:tc>
                  <a:txBody>
                    <a:bodyPr/>
                    <a:lstStyle/>
                    <a:p>
                      <a:r>
                        <a:rPr lang="fr-BE" sz="2000"/>
                        <a:t>1 h 45</a:t>
                      </a:r>
                    </a:p>
                  </a:txBody>
                  <a:tcPr marL="21897" marR="21897" marT="21897" marB="21897" anchor="ctr">
                    <a:lnL>
                      <a:noFill/>
                    </a:lnL>
                    <a:lnR>
                      <a:noFill/>
                    </a:lnR>
                    <a:lnT>
                      <a:noFill/>
                    </a:lnT>
                    <a:lnB>
                      <a:noFill/>
                    </a:lnB>
                  </a:tcPr>
                </a:tc>
              </a:tr>
              <a:tr h="439017">
                <a:tc>
                  <a:txBody>
                    <a:bodyPr/>
                    <a:lstStyle/>
                    <a:p>
                      <a:r>
                        <a:rPr lang="fr-BE" sz="2000" dirty="0" smtClean="0"/>
                        <a:t>U21 JUNIORS</a:t>
                      </a:r>
                      <a:endParaRPr lang="fr-BE" sz="2000" dirty="0"/>
                    </a:p>
                  </a:txBody>
                  <a:tcPr marL="21897" marR="21897" marT="21897" marB="21897" anchor="ctr">
                    <a:lnL>
                      <a:noFill/>
                    </a:lnL>
                    <a:lnR>
                      <a:noFill/>
                    </a:lnR>
                    <a:lnT>
                      <a:noFill/>
                    </a:lnT>
                    <a:lnB>
                      <a:noFill/>
                    </a:lnB>
                  </a:tcPr>
                </a:tc>
                <a:tc>
                  <a:txBody>
                    <a:bodyPr/>
                    <a:lstStyle/>
                    <a:p>
                      <a:r>
                        <a:rPr lang="fr-BE" sz="2000" dirty="0" smtClean="0"/>
                        <a:t>99,00,01</a:t>
                      </a:r>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a:t>4 x 10 min</a:t>
                      </a:r>
                    </a:p>
                  </a:txBody>
                  <a:tcPr marL="21897" marR="21897" marT="21897" marB="21897" anchor="ctr">
                    <a:lnL>
                      <a:noFill/>
                    </a:lnL>
                    <a:lnR>
                      <a:noFill/>
                    </a:lnR>
                    <a:lnT>
                      <a:noFill/>
                    </a:lnT>
                    <a:lnB>
                      <a:noFill/>
                    </a:lnB>
                  </a:tcPr>
                </a:tc>
                <a:tc>
                  <a:txBody>
                    <a:bodyPr/>
                    <a:lstStyle/>
                    <a:p>
                      <a:r>
                        <a:rPr lang="fr-BE" sz="2000" dirty="0"/>
                        <a:t>2,10,2</a:t>
                      </a:r>
                    </a:p>
                  </a:txBody>
                  <a:tcPr marL="21897" marR="21897" marT="21897" marB="21897" anchor="ctr">
                    <a:lnL>
                      <a:noFill/>
                    </a:lnL>
                    <a:lnR>
                      <a:noFill/>
                    </a:lnR>
                    <a:lnT>
                      <a:noFill/>
                    </a:lnT>
                    <a:lnB>
                      <a:noFill/>
                    </a:lnB>
                  </a:tcPr>
                </a:tc>
                <a:tc>
                  <a:txBody>
                    <a:bodyPr/>
                    <a:lstStyle/>
                    <a:p>
                      <a:r>
                        <a:rPr lang="fr-BE" sz="2000" dirty="0"/>
                        <a:t>1 h 45</a:t>
                      </a:r>
                    </a:p>
                  </a:txBody>
                  <a:tcPr marL="21897" marR="21897" marT="21897" marB="21897" anchor="ctr">
                    <a:lnL>
                      <a:noFill/>
                    </a:lnL>
                    <a:lnR>
                      <a:noFill/>
                    </a:lnR>
                    <a:lnT>
                      <a:noFill/>
                    </a:lnT>
                    <a:lnB>
                      <a:noFill/>
                    </a:lnB>
                  </a:tcPr>
                </a:tc>
              </a:tr>
              <a:tr h="439017">
                <a:tc>
                  <a:txBody>
                    <a:bodyPr/>
                    <a:lstStyle/>
                    <a:p>
                      <a:r>
                        <a:rPr lang="fr-BE" sz="2000" dirty="0" smtClean="0"/>
                        <a:t>U18 CADETS</a:t>
                      </a:r>
                      <a:endParaRPr lang="fr-BE" sz="2000" dirty="0"/>
                    </a:p>
                  </a:txBody>
                  <a:tcPr marL="21897" marR="21897" marT="21897" marB="21897" anchor="ctr">
                    <a:lnL>
                      <a:noFill/>
                    </a:lnL>
                    <a:lnR>
                      <a:noFill/>
                    </a:lnR>
                    <a:lnT>
                      <a:noFill/>
                    </a:lnT>
                    <a:lnB>
                      <a:noFill/>
                    </a:lnB>
                  </a:tcPr>
                </a:tc>
                <a:tc>
                  <a:txBody>
                    <a:bodyPr/>
                    <a:lstStyle/>
                    <a:p>
                      <a:r>
                        <a:rPr lang="fr-BE" sz="2000" dirty="0" smtClean="0"/>
                        <a:t>2002,2003</a:t>
                      </a:r>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a:t>4 x 10 min</a:t>
                      </a:r>
                    </a:p>
                  </a:txBody>
                  <a:tcPr marL="21897" marR="21897" marT="21897" marB="21897" anchor="ctr">
                    <a:lnL>
                      <a:noFill/>
                    </a:lnL>
                    <a:lnR>
                      <a:noFill/>
                    </a:lnR>
                    <a:lnT>
                      <a:noFill/>
                    </a:lnT>
                    <a:lnB>
                      <a:noFill/>
                    </a:lnB>
                  </a:tcPr>
                </a:tc>
                <a:tc>
                  <a:txBody>
                    <a:bodyPr/>
                    <a:lstStyle/>
                    <a:p>
                      <a:r>
                        <a:rPr lang="fr-BE" sz="2000" dirty="0"/>
                        <a:t>2,10,2</a:t>
                      </a:r>
                    </a:p>
                  </a:txBody>
                  <a:tcPr marL="21897" marR="21897" marT="21897" marB="21897" anchor="ctr">
                    <a:lnL>
                      <a:noFill/>
                    </a:lnL>
                    <a:lnR>
                      <a:noFill/>
                    </a:lnR>
                    <a:lnT>
                      <a:noFill/>
                    </a:lnT>
                    <a:lnB>
                      <a:noFill/>
                    </a:lnB>
                  </a:tcPr>
                </a:tc>
                <a:tc>
                  <a:txBody>
                    <a:bodyPr/>
                    <a:lstStyle/>
                    <a:p>
                      <a:r>
                        <a:rPr lang="fr-BE" sz="2000" dirty="0"/>
                        <a:t>1 h 45</a:t>
                      </a:r>
                    </a:p>
                  </a:txBody>
                  <a:tcPr marL="21897" marR="21897" marT="21897" marB="21897" anchor="ctr">
                    <a:lnL>
                      <a:noFill/>
                    </a:lnL>
                    <a:lnR>
                      <a:noFill/>
                    </a:lnR>
                    <a:lnT>
                      <a:noFill/>
                    </a:lnT>
                    <a:lnB>
                      <a:noFill/>
                    </a:lnB>
                  </a:tcPr>
                </a:tc>
              </a:tr>
              <a:tr h="439017">
                <a:tc>
                  <a:txBody>
                    <a:bodyPr/>
                    <a:lstStyle/>
                    <a:p>
                      <a:r>
                        <a:rPr lang="fr-BE" sz="2000" dirty="0" smtClean="0"/>
                        <a:t>U16 MINIMES</a:t>
                      </a:r>
                      <a:endParaRPr lang="fr-BE" sz="2000" dirty="0"/>
                    </a:p>
                  </a:txBody>
                  <a:tcPr marL="21897" marR="21897" marT="21897" marB="21897" anchor="ctr">
                    <a:lnL>
                      <a:noFill/>
                    </a:lnL>
                    <a:lnR>
                      <a:noFill/>
                    </a:lnR>
                    <a:lnT>
                      <a:noFill/>
                    </a:lnT>
                    <a:lnB>
                      <a:noFill/>
                    </a:lnB>
                  </a:tcPr>
                </a:tc>
                <a:tc>
                  <a:txBody>
                    <a:bodyPr/>
                    <a:lstStyle/>
                    <a:p>
                      <a:r>
                        <a:rPr lang="fr-BE" sz="2000" dirty="0" smtClean="0"/>
                        <a:t>2004,2005</a:t>
                      </a:r>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a:t>4 x 10 min</a:t>
                      </a:r>
                    </a:p>
                  </a:txBody>
                  <a:tcPr marL="21897" marR="21897" marT="21897" marB="21897" anchor="ctr">
                    <a:lnL>
                      <a:noFill/>
                    </a:lnL>
                    <a:lnR>
                      <a:noFill/>
                    </a:lnR>
                    <a:lnT>
                      <a:noFill/>
                    </a:lnT>
                    <a:lnB>
                      <a:noFill/>
                    </a:lnB>
                  </a:tcPr>
                </a:tc>
                <a:tc>
                  <a:txBody>
                    <a:bodyPr/>
                    <a:lstStyle/>
                    <a:p>
                      <a:r>
                        <a:rPr lang="fr-BE" sz="2000" dirty="0"/>
                        <a:t>2,10,2</a:t>
                      </a:r>
                    </a:p>
                  </a:txBody>
                  <a:tcPr marL="21897" marR="21897" marT="21897" marB="21897" anchor="ctr">
                    <a:lnL>
                      <a:noFill/>
                    </a:lnL>
                    <a:lnR>
                      <a:noFill/>
                    </a:lnR>
                    <a:lnT>
                      <a:noFill/>
                    </a:lnT>
                    <a:lnB>
                      <a:noFill/>
                    </a:lnB>
                  </a:tcPr>
                </a:tc>
                <a:tc>
                  <a:txBody>
                    <a:bodyPr/>
                    <a:lstStyle/>
                    <a:p>
                      <a:r>
                        <a:rPr lang="fr-BE" sz="2000" dirty="0"/>
                        <a:t>1 h 45</a:t>
                      </a:r>
                    </a:p>
                  </a:txBody>
                  <a:tcPr marL="21897" marR="21897" marT="21897" marB="21897" anchor="ctr">
                    <a:lnL>
                      <a:noFill/>
                    </a:lnL>
                    <a:lnR>
                      <a:noFill/>
                    </a:lnR>
                    <a:lnT>
                      <a:noFill/>
                    </a:lnT>
                    <a:lnB>
                      <a:noFill/>
                    </a:lnB>
                  </a:tcPr>
                </a:tc>
              </a:tr>
              <a:tr h="439017">
                <a:tc>
                  <a:txBody>
                    <a:bodyPr/>
                    <a:lstStyle/>
                    <a:p>
                      <a:r>
                        <a:rPr lang="fr-BE" sz="2000" dirty="0" smtClean="0"/>
                        <a:t>U14 PUPILLES</a:t>
                      </a:r>
                      <a:endParaRPr lang="fr-BE" sz="2000" dirty="0"/>
                    </a:p>
                  </a:txBody>
                  <a:tcPr marL="21897" marR="21897" marT="21897" marB="21897" anchor="ctr">
                    <a:lnL>
                      <a:noFill/>
                    </a:lnL>
                    <a:lnR>
                      <a:noFill/>
                    </a:lnR>
                    <a:lnT>
                      <a:noFill/>
                    </a:lnT>
                    <a:lnB>
                      <a:noFill/>
                    </a:lnB>
                  </a:tcPr>
                </a:tc>
                <a:tc>
                  <a:txBody>
                    <a:bodyPr/>
                    <a:lstStyle/>
                    <a:p>
                      <a:r>
                        <a:rPr lang="fr-BE" sz="2000" dirty="0" smtClean="0"/>
                        <a:t>2006,2007</a:t>
                      </a:r>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dirty="0"/>
                        <a:t>4 x 10 min</a:t>
                      </a:r>
                    </a:p>
                  </a:txBody>
                  <a:tcPr marL="21897" marR="21897" marT="21897" marB="21897" anchor="ctr">
                    <a:lnL>
                      <a:noFill/>
                    </a:lnL>
                    <a:lnR>
                      <a:noFill/>
                    </a:lnR>
                    <a:lnT>
                      <a:noFill/>
                    </a:lnT>
                    <a:lnB>
                      <a:noFill/>
                    </a:lnB>
                  </a:tcPr>
                </a:tc>
                <a:tc>
                  <a:txBody>
                    <a:bodyPr/>
                    <a:lstStyle/>
                    <a:p>
                      <a:r>
                        <a:rPr lang="fr-BE" sz="2000"/>
                        <a:t>2,10,2</a:t>
                      </a:r>
                    </a:p>
                  </a:txBody>
                  <a:tcPr marL="21897" marR="21897" marT="21897" marB="21897" anchor="ctr">
                    <a:lnL>
                      <a:noFill/>
                    </a:lnL>
                    <a:lnR>
                      <a:noFill/>
                    </a:lnR>
                    <a:lnT>
                      <a:noFill/>
                    </a:lnT>
                    <a:lnB>
                      <a:noFill/>
                    </a:lnB>
                  </a:tcPr>
                </a:tc>
                <a:tc>
                  <a:txBody>
                    <a:bodyPr/>
                    <a:lstStyle/>
                    <a:p>
                      <a:r>
                        <a:rPr lang="fr-BE" sz="2000" dirty="0"/>
                        <a:t>1 h 45</a:t>
                      </a:r>
                    </a:p>
                  </a:txBody>
                  <a:tcPr marL="21897" marR="21897" marT="21897" marB="21897" anchor="ctr">
                    <a:lnL>
                      <a:noFill/>
                    </a:lnL>
                    <a:lnR>
                      <a:noFill/>
                    </a:lnR>
                    <a:lnT>
                      <a:noFill/>
                    </a:lnT>
                    <a:lnB>
                      <a:noFill/>
                    </a:lnB>
                  </a:tcPr>
                </a:tc>
              </a:tr>
              <a:tr h="439017">
                <a:tc>
                  <a:txBody>
                    <a:bodyPr/>
                    <a:lstStyle/>
                    <a:p>
                      <a:r>
                        <a:rPr lang="fr-BE" sz="2000" dirty="0" smtClean="0"/>
                        <a:t>U12 BENJAMINS</a:t>
                      </a:r>
                      <a:endParaRPr lang="fr-BE" sz="2000" dirty="0"/>
                    </a:p>
                  </a:txBody>
                  <a:tcPr marL="21897" marR="21897" marT="21897" marB="21897" anchor="ctr">
                    <a:lnL>
                      <a:noFill/>
                    </a:lnL>
                    <a:lnR>
                      <a:noFill/>
                    </a:lnR>
                    <a:lnT>
                      <a:noFill/>
                    </a:lnT>
                    <a:lnB>
                      <a:noFill/>
                    </a:lnB>
                  </a:tcPr>
                </a:tc>
                <a:tc>
                  <a:txBody>
                    <a:bodyPr/>
                    <a:lstStyle/>
                    <a:p>
                      <a:r>
                        <a:rPr lang="fr-BE" sz="2000" dirty="0" smtClean="0"/>
                        <a:t>2008,2009</a:t>
                      </a:r>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dirty="0"/>
                        <a:t>4 x 8 min</a:t>
                      </a:r>
                    </a:p>
                  </a:txBody>
                  <a:tcPr marL="21897" marR="21897" marT="21897" marB="21897" anchor="ctr">
                    <a:lnL>
                      <a:noFill/>
                    </a:lnL>
                    <a:lnR>
                      <a:noFill/>
                    </a:lnR>
                    <a:lnT>
                      <a:noFill/>
                    </a:lnT>
                    <a:lnB>
                      <a:noFill/>
                    </a:lnB>
                  </a:tcPr>
                </a:tc>
                <a:tc>
                  <a:txBody>
                    <a:bodyPr/>
                    <a:lstStyle/>
                    <a:p>
                      <a:r>
                        <a:rPr lang="fr-BE" sz="2000" dirty="0"/>
                        <a:t>1,6,1</a:t>
                      </a:r>
                    </a:p>
                  </a:txBody>
                  <a:tcPr marL="21897" marR="21897" marT="21897" marB="21897" anchor="ctr">
                    <a:lnL>
                      <a:noFill/>
                    </a:lnL>
                    <a:lnR>
                      <a:noFill/>
                    </a:lnR>
                    <a:lnT>
                      <a:noFill/>
                    </a:lnT>
                    <a:lnB>
                      <a:noFill/>
                    </a:lnB>
                  </a:tcPr>
                </a:tc>
                <a:tc>
                  <a:txBody>
                    <a:bodyPr/>
                    <a:lstStyle/>
                    <a:p>
                      <a:r>
                        <a:rPr lang="fr-BE" sz="2000" dirty="0"/>
                        <a:t>1 h </a:t>
                      </a:r>
                      <a:r>
                        <a:rPr lang="fr-BE" sz="2000" dirty="0" smtClean="0"/>
                        <a:t>45</a:t>
                      </a:r>
                      <a:endParaRPr lang="fr-BE" sz="2000" dirty="0"/>
                    </a:p>
                  </a:txBody>
                  <a:tcPr marL="21897" marR="21897" marT="21897" marB="21897" anchor="ctr">
                    <a:lnL>
                      <a:noFill/>
                    </a:lnL>
                    <a:lnR>
                      <a:noFill/>
                    </a:lnR>
                    <a:lnT>
                      <a:noFill/>
                    </a:lnT>
                    <a:lnB>
                      <a:noFill/>
                    </a:lnB>
                  </a:tcPr>
                </a:tc>
              </a:tr>
              <a:tr h="439017">
                <a:tc>
                  <a:txBody>
                    <a:bodyPr/>
                    <a:lstStyle/>
                    <a:p>
                      <a:r>
                        <a:rPr lang="fr-BE" sz="2000" dirty="0" smtClean="0"/>
                        <a:t>U10 POUSSINS</a:t>
                      </a:r>
                      <a:endParaRPr lang="fr-BE" sz="2000" dirty="0"/>
                    </a:p>
                  </a:txBody>
                  <a:tcPr marL="21897" marR="21897" marT="21897" marB="21897" anchor="ctr">
                    <a:lnL>
                      <a:noFill/>
                    </a:lnL>
                    <a:lnR>
                      <a:noFill/>
                    </a:lnR>
                    <a:lnT>
                      <a:noFill/>
                    </a:lnT>
                    <a:lnB>
                      <a:noFill/>
                    </a:lnB>
                  </a:tcPr>
                </a:tc>
                <a:tc>
                  <a:txBody>
                    <a:bodyPr/>
                    <a:lstStyle/>
                    <a:p>
                      <a:r>
                        <a:rPr lang="fr-BE" sz="2000" dirty="0" smtClean="0"/>
                        <a:t>2010,2011</a:t>
                      </a:r>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dirty="0" smtClean="0"/>
                        <a:t>8 </a:t>
                      </a:r>
                      <a:r>
                        <a:rPr lang="fr-BE" sz="2000" dirty="0"/>
                        <a:t>x </a:t>
                      </a:r>
                      <a:r>
                        <a:rPr lang="fr-BE" sz="2000" dirty="0" smtClean="0"/>
                        <a:t>4 </a:t>
                      </a:r>
                      <a:r>
                        <a:rPr lang="fr-BE" sz="2000" dirty="0"/>
                        <a:t>min</a:t>
                      </a:r>
                    </a:p>
                  </a:txBody>
                  <a:tcPr marL="21897" marR="21897" marT="21897" marB="21897" anchor="ctr">
                    <a:lnL>
                      <a:noFill/>
                    </a:lnL>
                    <a:lnR>
                      <a:noFill/>
                    </a:lnR>
                    <a:lnT>
                      <a:noFill/>
                    </a:lnT>
                    <a:lnB>
                      <a:noFill/>
                    </a:lnB>
                  </a:tcPr>
                </a:tc>
                <a:tc>
                  <a:txBody>
                    <a:bodyPr/>
                    <a:lstStyle/>
                    <a:p>
                      <a:r>
                        <a:rPr lang="fr-BE" sz="2000" dirty="0" smtClean="0"/>
                        <a:t>1,1,1,7,1,1,1</a:t>
                      </a:r>
                      <a:endParaRPr lang="fr-BE" sz="2000" dirty="0"/>
                    </a:p>
                  </a:txBody>
                  <a:tcPr marL="21897" marR="21897" marT="21897" marB="21897" anchor="ctr">
                    <a:lnL>
                      <a:noFill/>
                    </a:lnL>
                    <a:lnR>
                      <a:noFill/>
                    </a:lnR>
                    <a:lnT>
                      <a:noFill/>
                    </a:lnT>
                    <a:lnB>
                      <a:noFill/>
                    </a:lnB>
                  </a:tcPr>
                </a:tc>
                <a:tc>
                  <a:txBody>
                    <a:bodyPr/>
                    <a:lstStyle/>
                    <a:p>
                      <a:r>
                        <a:rPr lang="fr-BE" sz="2000" dirty="0"/>
                        <a:t>1 h </a:t>
                      </a:r>
                      <a:r>
                        <a:rPr lang="fr-BE" sz="2000" dirty="0" smtClean="0"/>
                        <a:t>45</a:t>
                      </a:r>
                      <a:endParaRPr lang="fr-BE" sz="2000" dirty="0"/>
                    </a:p>
                  </a:txBody>
                  <a:tcPr marL="21897" marR="21897" marT="21897" marB="21897" anchor="ctr">
                    <a:lnL>
                      <a:noFill/>
                    </a:lnL>
                    <a:lnR>
                      <a:noFill/>
                    </a:lnR>
                    <a:lnT>
                      <a:noFill/>
                    </a:lnT>
                    <a:lnB>
                      <a:noFill/>
                    </a:lnB>
                  </a:tcPr>
                </a:tc>
              </a:tr>
              <a:tr h="454556">
                <a:tc>
                  <a:txBody>
                    <a:bodyPr/>
                    <a:lstStyle/>
                    <a:p>
                      <a:r>
                        <a:rPr lang="fr-BE" sz="2000" dirty="0" smtClean="0"/>
                        <a:t>PRÉ-POUSSINS</a:t>
                      </a:r>
                      <a:endParaRPr lang="fr-BE" sz="2000" dirty="0"/>
                    </a:p>
                  </a:txBody>
                  <a:tcPr marL="21897" marR="21897" marT="21897" marB="21897" anchor="ctr">
                    <a:lnL>
                      <a:noFill/>
                    </a:lnL>
                    <a:lnR>
                      <a:noFill/>
                    </a:lnR>
                    <a:lnT>
                      <a:noFill/>
                    </a:lnT>
                    <a:lnB>
                      <a:noFill/>
                    </a:lnB>
                  </a:tcPr>
                </a:tc>
                <a:tc>
                  <a:txBody>
                    <a:bodyPr/>
                    <a:lstStyle/>
                    <a:p>
                      <a:r>
                        <a:rPr lang="fr-BE" sz="1600" dirty="0" smtClean="0"/>
                        <a:t>U8</a:t>
                      </a:r>
                      <a:r>
                        <a:rPr lang="fr-BE" sz="1600" baseline="0" dirty="0" smtClean="0"/>
                        <a:t> </a:t>
                      </a:r>
                      <a:r>
                        <a:rPr lang="fr-BE" sz="1600" dirty="0" smtClean="0"/>
                        <a:t>2012</a:t>
                      </a:r>
                    </a:p>
                    <a:p>
                      <a:r>
                        <a:rPr lang="fr-BE" sz="1600" dirty="0" smtClean="0"/>
                        <a:t>U7 2013</a:t>
                      </a:r>
                    </a:p>
                    <a:p>
                      <a:r>
                        <a:rPr lang="fr-BE" sz="1600" dirty="0" smtClean="0"/>
                        <a:t>U6 2014</a:t>
                      </a:r>
                      <a:endParaRPr lang="fr-BE" sz="16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c>
                  <a:txBody>
                    <a:bodyPr/>
                    <a:lstStyle/>
                    <a:p>
                      <a:r>
                        <a:rPr lang="fr-BE" sz="2000" dirty="0" smtClean="0"/>
                        <a:t>8 </a:t>
                      </a:r>
                      <a:r>
                        <a:rPr lang="fr-BE" sz="2000" dirty="0"/>
                        <a:t>x </a:t>
                      </a:r>
                      <a:r>
                        <a:rPr lang="fr-BE" sz="2000" dirty="0" smtClean="0"/>
                        <a:t>4 </a:t>
                      </a:r>
                      <a:r>
                        <a:rPr lang="fr-BE" sz="2000" dirty="0"/>
                        <a:t>min</a:t>
                      </a:r>
                    </a:p>
                  </a:txBody>
                  <a:tcPr marL="21897" marR="21897" marT="21897" marB="21897"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000" dirty="0" smtClean="0"/>
                        <a:t>1,1,1,7,1,1,1</a:t>
                      </a:r>
                    </a:p>
                  </a:txBody>
                  <a:tcPr marL="21897" marR="21897" marT="21897" marB="21897" anchor="ctr">
                    <a:lnL>
                      <a:noFill/>
                    </a:lnL>
                    <a:lnR>
                      <a:noFill/>
                    </a:lnR>
                    <a:lnT>
                      <a:noFill/>
                    </a:lnT>
                    <a:lnB>
                      <a:noFill/>
                    </a:lnB>
                  </a:tcPr>
                </a:tc>
                <a:tc>
                  <a:txBody>
                    <a:bodyPr/>
                    <a:lstStyle/>
                    <a:p>
                      <a:r>
                        <a:rPr lang="fr-BE" sz="2000" dirty="0"/>
                        <a:t>1 h </a:t>
                      </a:r>
                      <a:r>
                        <a:rPr lang="fr-BE" sz="2000" dirty="0" smtClean="0"/>
                        <a:t>45</a:t>
                      </a:r>
                      <a:endParaRPr lang="fr-BE" sz="2000" dirty="0"/>
                    </a:p>
                  </a:txBody>
                  <a:tcPr marL="21897" marR="21897" marT="21897" marB="21897" anchor="ctr">
                    <a:lnL>
                      <a:noFill/>
                    </a:lnL>
                    <a:lnR>
                      <a:noFill/>
                    </a:lnR>
                    <a:lnT>
                      <a:noFill/>
                    </a:lnT>
                    <a:lnB>
                      <a:noFill/>
                    </a:lnB>
                  </a:tcPr>
                </a:tc>
              </a:tr>
              <a:tr h="629921">
                <a:tc>
                  <a:txBody>
                    <a:bodyPr/>
                    <a:lstStyle/>
                    <a:p>
                      <a:endParaRPr lang="fr-BE" sz="2000" dirty="0"/>
                    </a:p>
                  </a:txBody>
                  <a:tcPr marL="21897" marR="21897" marT="21897" marB="21897" anchor="ctr">
                    <a:lnL>
                      <a:noFill/>
                    </a:lnL>
                    <a:lnR>
                      <a:noFill/>
                    </a:lnR>
                    <a:lnT>
                      <a:noFill/>
                    </a:lnT>
                    <a:lnB>
                      <a:noFill/>
                    </a:lnB>
                  </a:tcPr>
                </a:tc>
                <a:tc gridSpan="3">
                  <a:txBody>
                    <a:bodyPr/>
                    <a:lstStyle/>
                    <a:p>
                      <a:r>
                        <a:rPr lang="fr-BE" sz="1600" dirty="0"/>
                        <a:t>avec arrêt du chronomètre dans toutes les </a:t>
                      </a:r>
                      <a:r>
                        <a:rPr lang="fr-BE" sz="1600" dirty="0" smtClean="0"/>
                        <a:t>catégories sauf en pré-poussins</a:t>
                      </a:r>
                      <a:endParaRPr lang="fr-BE" sz="1600" dirty="0"/>
                    </a:p>
                  </a:txBody>
                  <a:tcPr marL="21897" marR="21897" marT="21897" marB="21897" anchor="ctr">
                    <a:lnL>
                      <a:noFill/>
                    </a:lnL>
                    <a:lnR>
                      <a:noFill/>
                    </a:lnR>
                    <a:lnT>
                      <a:noFill/>
                    </a:lnT>
                    <a:lnB>
                      <a:noFill/>
                    </a:lnB>
                  </a:tcPr>
                </a:tc>
                <a:tc hMerge="1">
                  <a:txBody>
                    <a:bodyPr/>
                    <a:lstStyle/>
                    <a:p>
                      <a:endParaRPr lang="fr-BE"/>
                    </a:p>
                  </a:txBody>
                  <a:tcPr/>
                </a:tc>
                <a:tc hMerge="1">
                  <a:txBody>
                    <a:bodyPr/>
                    <a:lstStyle/>
                    <a:p>
                      <a:endParaRPr lang="fr-BE"/>
                    </a:p>
                  </a:txBody>
                  <a:tcPr/>
                </a:tc>
                <a:tc>
                  <a:txBody>
                    <a:bodyPr/>
                    <a:lstStyle/>
                    <a:p>
                      <a:endParaRPr lang="fr-BE" sz="2000" dirty="0"/>
                    </a:p>
                  </a:txBody>
                  <a:tcPr marL="21897" marR="21897" marT="21897" marB="21897" anchor="ctr">
                    <a:lnL>
                      <a:noFill/>
                    </a:lnL>
                    <a:lnR>
                      <a:noFill/>
                    </a:lnR>
                    <a:lnT>
                      <a:noFill/>
                    </a:lnT>
                    <a:lnB>
                      <a:noFill/>
                    </a:lnB>
                  </a:tcPr>
                </a:tc>
                <a:tc>
                  <a:txBody>
                    <a:bodyPr/>
                    <a:lstStyle/>
                    <a:p>
                      <a:endParaRPr lang="fr-BE" sz="2000" dirty="0"/>
                    </a:p>
                  </a:txBody>
                  <a:tcPr marL="21897" marR="21897" marT="21897" marB="21897" anchor="ctr">
                    <a:lnL>
                      <a:noFill/>
                    </a:lnL>
                    <a:lnR>
                      <a:noFill/>
                    </a:lnR>
                    <a:lnT>
                      <a:noFill/>
                    </a:lnT>
                    <a:lnB>
                      <a:noFill/>
                    </a:lnB>
                  </a:tcPr>
                </a:tc>
              </a:tr>
            </a:tbl>
          </a:graphicData>
        </a:graphic>
      </p:graphicFrame>
      <p:sp>
        <p:nvSpPr>
          <p:cNvPr id="1235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eaLnBrk="0" hangingPunct="0"/>
            <a:endParaRPr lang="fr-FR"/>
          </a:p>
          <a:p>
            <a:pPr algn="ctr" eaLnBrk="0" hangingPunct="0"/>
            <a:endParaRPr lang="fr-FR"/>
          </a:p>
        </p:txBody>
      </p:sp>
      <p:cxnSp>
        <p:nvCxnSpPr>
          <p:cNvPr id="29" name="Connecteur droit 28"/>
          <p:cNvCxnSpPr/>
          <p:nvPr/>
        </p:nvCxnSpPr>
        <p:spPr>
          <a:xfrm>
            <a:off x="179388" y="3644900"/>
            <a:ext cx="842486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FF40B925-51F7-4AAD-99D9-1F1EA2D28DEE}"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25851B6C-E24F-433E-A719-ACD2E87A3D5F}" type="slidenum">
              <a:rPr lang="fr-BE"/>
              <a:pPr>
                <a:defRPr/>
              </a:pPr>
              <a:t>2</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4102" name="ZoneTexte 9"/>
          <p:cNvSpPr txBox="1">
            <a:spLocks noChangeArrowheads="1"/>
          </p:cNvSpPr>
          <p:nvPr/>
        </p:nvSpPr>
        <p:spPr bwMode="auto">
          <a:xfrm>
            <a:off x="323850" y="0"/>
            <a:ext cx="8496300" cy="6586418"/>
          </a:xfrm>
          <a:prstGeom prst="rect">
            <a:avLst/>
          </a:prstGeom>
          <a:noFill/>
          <a:ln w="9525">
            <a:noFill/>
            <a:miter lim="800000"/>
            <a:headEnd/>
            <a:tailEnd/>
          </a:ln>
        </p:spPr>
        <p:txBody>
          <a:bodyPr wrap="square">
            <a:spAutoFit/>
          </a:bodyPr>
          <a:lstStyle/>
          <a:p>
            <a:r>
              <a:rPr lang="fr-BE" sz="1000" dirty="0"/>
              <a:t>				</a:t>
            </a:r>
            <a:r>
              <a:rPr lang="fr-BE" b="1" u="sng" dirty="0"/>
              <a:t>MÉMENTO DÉLÉGUÉ</a:t>
            </a:r>
          </a:p>
          <a:p>
            <a:endParaRPr lang="fr-BE" sz="1000" dirty="0"/>
          </a:p>
          <a:p>
            <a:r>
              <a:rPr lang="fr-BE" sz="1000" dirty="0"/>
              <a:t> </a:t>
            </a:r>
            <a:r>
              <a:rPr lang="fr-BE" sz="1000" dirty="0" smtClean="0"/>
              <a:t>			</a:t>
            </a:r>
            <a:r>
              <a:rPr lang="fr-BE" sz="1600" b="1" u="sng" dirty="0" smtClean="0"/>
              <a:t>Compétitions</a:t>
            </a:r>
            <a:endParaRPr lang="fr-BE" sz="1600" b="1" u="sng" dirty="0"/>
          </a:p>
          <a:p>
            <a:r>
              <a:rPr lang="fr-BE" sz="1400" b="1" dirty="0"/>
              <a:t>Dans tous les cas :</a:t>
            </a:r>
            <a:endParaRPr lang="fr-BE" sz="1400" dirty="0"/>
          </a:p>
          <a:p>
            <a:r>
              <a:rPr lang="fr-BE" sz="1400" dirty="0"/>
              <a:t>· remettre les équipements aux joueurs et les récupérer en fin de match (assurer une “tournante” pour le nettoyage de ces équipements);</a:t>
            </a:r>
          </a:p>
          <a:p>
            <a:r>
              <a:rPr lang="fr-BE" sz="1400" dirty="0"/>
              <a:t>· désigner le marqueur (à l’extérieur) ou opérateur(s) chrono(s) (à domicile) et le délégué au terrain, si possible à l’avance (voir planification des tâches</a:t>
            </a:r>
            <a:r>
              <a:rPr lang="fr-BE" sz="1400" dirty="0" smtClean="0"/>
              <a:t>) : </a:t>
            </a:r>
            <a:r>
              <a:rPr lang="fr-BE" sz="1400" dirty="0" smtClean="0">
                <a:hlinkClick r:id="rId3"/>
              </a:rPr>
              <a:t>https://docs.google.com/spreadsheets/d/1xrYOzkepapHB65TZ33lqDOQivhdgmzo5akaU3oJLIhg/edit?pli=1#gid=2009575245</a:t>
            </a:r>
            <a:endParaRPr lang="fr-BE" sz="1400" dirty="0"/>
          </a:p>
          <a:p>
            <a:r>
              <a:rPr lang="fr-BE" sz="1400" dirty="0"/>
              <a:t>· remplir la feuille de match et la présenter à l’arbitre 20 minutes avant le début de la rencontre (avec les licences et les certificats médicaux plus la carte d’identité à partir de 12 ans si pas de photo sur la licence);</a:t>
            </a:r>
          </a:p>
          <a:p>
            <a:r>
              <a:rPr lang="fr-BE" sz="1400" dirty="0"/>
              <a:t>· veiller à ce que les joueurs ne laissent rien traîner (vêtements, bouteilles plastiques, papiers, ...);</a:t>
            </a:r>
          </a:p>
          <a:p>
            <a:r>
              <a:rPr lang="fr-BE" sz="1400" dirty="0"/>
              <a:t>· s’assurer que les vestiaires et les douches sont en ordre.</a:t>
            </a:r>
          </a:p>
          <a:p>
            <a:r>
              <a:rPr lang="fr-BE" sz="1400" dirty="0"/>
              <a:t> </a:t>
            </a:r>
            <a:r>
              <a:rPr lang="fr-BE" sz="1400" b="1" dirty="0"/>
              <a:t>À domicile :</a:t>
            </a:r>
            <a:endParaRPr lang="fr-BE" sz="1400" dirty="0"/>
          </a:p>
          <a:p>
            <a:r>
              <a:rPr lang="fr-BE" sz="1400" b="1" dirty="0"/>
              <a:t> 	</a:t>
            </a:r>
            <a:r>
              <a:rPr lang="fr-BE" sz="1400" b="1" i="1" dirty="0"/>
              <a:t>Pour toutes les équipes :</a:t>
            </a:r>
            <a:endParaRPr lang="fr-BE" sz="1400" dirty="0"/>
          </a:p>
          <a:p>
            <a:r>
              <a:rPr lang="fr-BE" sz="1400" dirty="0"/>
              <a:t>· distribuer 3 ballons (pas plus !) à chaque équipe au début du match et les récupérer en fin de match;</a:t>
            </a:r>
          </a:p>
          <a:p>
            <a:r>
              <a:rPr lang="fr-BE" sz="1400" dirty="0"/>
              <a:t>· vérifier le terrain (hauteur des panneaux : 2m60 jusqu’à 12 ans, 3m05 ensuite; matériel de table : sifflet, </a:t>
            </a:r>
            <a:r>
              <a:rPr lang="fr-BE" sz="1400" dirty="0" err="1"/>
              <a:t>bic</a:t>
            </a:r>
            <a:r>
              <a:rPr lang="fr-BE" sz="1400" dirty="0"/>
              <a:t> rouge et </a:t>
            </a:r>
            <a:r>
              <a:rPr lang="fr-BE" sz="1400" dirty="0" smtClean="0"/>
              <a:t>bleu, </a:t>
            </a:r>
            <a:r>
              <a:rPr lang="fr-BE" sz="1400" dirty="0"/>
              <a:t>feuille de match, plaquettes 5 fautes, 2 chronos, 2 drapeaux “fautes d’équipe”; 2 bancs, 2 chaises pour les remplacements;</a:t>
            </a:r>
          </a:p>
          <a:p>
            <a:r>
              <a:rPr lang="fr-BE" sz="1400" dirty="0"/>
              <a:t>· en cours de match, s’assurer que les spectateurs sont installés dans les gradins ou en tout cas en dehors de la zone neutre (2m50 au moins derrière les bancs et derrière les lignes de touche et de fond);</a:t>
            </a:r>
          </a:p>
          <a:p>
            <a:r>
              <a:rPr lang="fr-BE" sz="1400" dirty="0"/>
              <a:t>· à la mi-temps et à la fin du match (à domicile), offrir à boire à l’arbitre (des tickets spéciaux vous ont été fournis et sont acceptés par la buvette du hall);</a:t>
            </a:r>
          </a:p>
          <a:p>
            <a:r>
              <a:rPr lang="fr-BE" sz="1400" dirty="0"/>
              <a:t>· après le match, récupérer les feuilles de match (blanche et verte, un seul exemplaire pour les moins de 12 ans) et les mettre dans les valisettes; l’idéal est de déposer les feuilles de tous les matchs de la matinée dans la boîte aux lettres du secrétaire; </a:t>
            </a:r>
          </a:p>
          <a:p>
            <a:r>
              <a:rPr lang="fr-BE" sz="1400" dirty="0"/>
              <a:t>· si c’est le dernier match de l’arbitre officiel, récupérer sa clé de vestiaire et la rendre </a:t>
            </a:r>
            <a:r>
              <a:rPr lang="fr-BE" sz="1400" dirty="0" smtClean="0"/>
              <a:t>à la buvette Time Out.</a:t>
            </a:r>
            <a:endParaRPr lang="fr-BE" sz="1400" dirty="0"/>
          </a:p>
        </p:txBody>
      </p:sp>
      <p:pic>
        <p:nvPicPr>
          <p:cNvPr id="7" name="Picture 1" descr="Logo_ABCW"/>
          <p:cNvPicPr>
            <a:picLocks noChangeAspect="1" noChangeArrowheads="1"/>
          </p:cNvPicPr>
          <p:nvPr/>
        </p:nvPicPr>
        <p:blipFill>
          <a:blip r:embed="rId4" cstate="print"/>
          <a:srcRect/>
          <a:stretch>
            <a:fillRect/>
          </a:stretch>
        </p:blipFill>
        <p:spPr bwMode="auto">
          <a:xfrm>
            <a:off x="395536" y="116632"/>
            <a:ext cx="2297173" cy="504056"/>
          </a:xfrm>
          <a:prstGeom prst="rect">
            <a:avLst/>
          </a:prstGeom>
          <a:noFill/>
          <a:ln w="9525" algn="in">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F74956F8-8C92-4E3C-BC5E-16A6266D6C25}"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57FB7902-9FE8-47C2-B0CB-05134206D9B7}" type="slidenum">
              <a:rPr lang="fr-BE"/>
              <a:pPr>
                <a:defRPr/>
              </a:pPr>
              <a:t>20</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13317"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13318" name="ZoneTexte 8"/>
          <p:cNvSpPr txBox="1">
            <a:spLocks noChangeArrowheads="1"/>
          </p:cNvSpPr>
          <p:nvPr/>
        </p:nvSpPr>
        <p:spPr bwMode="auto">
          <a:xfrm>
            <a:off x="1116013" y="115888"/>
            <a:ext cx="5759450" cy="400050"/>
          </a:xfrm>
          <a:prstGeom prst="rect">
            <a:avLst/>
          </a:prstGeom>
          <a:noFill/>
          <a:ln w="9525">
            <a:noFill/>
            <a:miter lim="800000"/>
            <a:headEnd/>
            <a:tailEnd/>
          </a:ln>
        </p:spPr>
        <p:txBody>
          <a:bodyPr>
            <a:spAutoFit/>
          </a:bodyPr>
          <a:lstStyle/>
          <a:p>
            <a:r>
              <a:rPr lang="fr-BE" sz="2000" b="1" u="sng">
                <a:solidFill>
                  <a:srgbClr val="FF0000"/>
                </a:solidFill>
              </a:rPr>
              <a:t>Différences Moins de 12 ans – Plus de 12 ans</a:t>
            </a:r>
          </a:p>
        </p:txBody>
      </p:sp>
      <p:graphicFrame>
        <p:nvGraphicFramePr>
          <p:cNvPr id="27" name="Tableau 26"/>
          <p:cNvGraphicFramePr>
            <a:graphicFrameLocks noGrp="1"/>
          </p:cNvGraphicFramePr>
          <p:nvPr/>
        </p:nvGraphicFramePr>
        <p:xfrm>
          <a:off x="179388" y="549275"/>
          <a:ext cx="8964489" cy="5583196"/>
        </p:xfrm>
        <a:graphic>
          <a:graphicData uri="http://schemas.openxmlformats.org/drawingml/2006/table">
            <a:tbl>
              <a:tblPr/>
              <a:tblGrid>
                <a:gridCol w="1469588"/>
                <a:gridCol w="955233"/>
                <a:gridCol w="955233"/>
                <a:gridCol w="1028712"/>
                <a:gridCol w="781315"/>
                <a:gridCol w="1320770"/>
                <a:gridCol w="802334"/>
                <a:gridCol w="823718"/>
                <a:gridCol w="827586"/>
              </a:tblGrid>
              <a:tr h="253600">
                <a:tc rowSpan="2">
                  <a:txBody>
                    <a:bodyPr/>
                    <a:lstStyle/>
                    <a:p>
                      <a:r>
                        <a:rPr lang="fr-BE" sz="1800" dirty="0"/>
                        <a:t>Catégories</a:t>
                      </a:r>
                    </a:p>
                  </a:txBody>
                  <a:tcPr marL="15417" marR="15417" marT="15417" marB="15417" anchor="ctr">
                    <a:lnL>
                      <a:noFill/>
                    </a:lnL>
                    <a:lnR>
                      <a:noFill/>
                    </a:lnR>
                    <a:lnT>
                      <a:noFill/>
                    </a:lnT>
                    <a:lnB>
                      <a:noFill/>
                    </a:lnB>
                  </a:tcPr>
                </a:tc>
                <a:tc rowSpan="2">
                  <a:txBody>
                    <a:bodyPr/>
                    <a:lstStyle/>
                    <a:p>
                      <a:r>
                        <a:rPr lang="fr-BE" sz="1800" dirty="0" smtClean="0"/>
                        <a:t>Délégué arbitre</a:t>
                      </a:r>
                    </a:p>
                  </a:txBody>
                  <a:tcPr marL="15417" marR="15417" marT="15417" marB="15417" anchor="ctr">
                    <a:lnL>
                      <a:noFill/>
                    </a:lnL>
                    <a:lnR>
                      <a:noFill/>
                    </a:lnR>
                    <a:lnT>
                      <a:noFill/>
                    </a:lnT>
                    <a:lnB>
                      <a:noFill/>
                    </a:lnB>
                  </a:tcPr>
                </a:tc>
                <a:tc rowSpan="2">
                  <a:txBody>
                    <a:bodyPr/>
                    <a:lstStyle/>
                    <a:p>
                      <a:r>
                        <a:rPr lang="fr-BE" sz="1800" dirty="0"/>
                        <a:t>Ligne des L.F.</a:t>
                      </a:r>
                    </a:p>
                  </a:txBody>
                  <a:tcPr marL="15417" marR="15417" marT="15417" marB="15417" anchor="ctr">
                    <a:lnL>
                      <a:noFill/>
                    </a:lnL>
                    <a:lnR>
                      <a:noFill/>
                    </a:lnR>
                    <a:lnT>
                      <a:noFill/>
                    </a:lnT>
                    <a:lnB>
                      <a:noFill/>
                    </a:lnB>
                  </a:tcPr>
                </a:tc>
                <a:tc>
                  <a:txBody>
                    <a:bodyPr/>
                    <a:lstStyle/>
                    <a:p>
                      <a:r>
                        <a:rPr lang="fr-BE" sz="1800" dirty="0"/>
                        <a:t>Ballon</a:t>
                      </a:r>
                    </a:p>
                  </a:txBody>
                  <a:tcPr marL="15417" marR="15417" marT="15417" marB="15417" anchor="ctr">
                    <a:lnL>
                      <a:noFill/>
                    </a:lnL>
                    <a:lnR>
                      <a:noFill/>
                    </a:lnR>
                    <a:lnT>
                      <a:noFill/>
                    </a:lnT>
                    <a:lnB>
                      <a:noFill/>
                    </a:lnB>
                  </a:tcPr>
                </a:tc>
                <a:tc rowSpan="2">
                  <a:txBody>
                    <a:bodyPr/>
                    <a:lstStyle/>
                    <a:p>
                      <a:r>
                        <a:rPr lang="fr-BE" sz="1800" dirty="0"/>
                        <a:t>Anneau</a:t>
                      </a:r>
                    </a:p>
                  </a:txBody>
                  <a:tcPr marL="15417" marR="15417" marT="15417" marB="15417" anchor="ctr">
                    <a:lnL>
                      <a:noFill/>
                    </a:lnL>
                    <a:lnR>
                      <a:noFill/>
                    </a:lnR>
                    <a:lnT>
                      <a:noFill/>
                    </a:lnT>
                    <a:lnB>
                      <a:noFill/>
                    </a:lnB>
                  </a:tcPr>
                </a:tc>
                <a:tc gridSpan="4">
                  <a:txBody>
                    <a:bodyPr/>
                    <a:lstStyle/>
                    <a:p>
                      <a:r>
                        <a:rPr lang="fr-BE" sz="1800" dirty="0"/>
                        <a:t>Règles spéciales</a:t>
                      </a:r>
                    </a:p>
                  </a:txBody>
                  <a:tcPr marL="15417" marR="15417" marT="15417" marB="15417" anchor="ctr">
                    <a:lnL>
                      <a:noFill/>
                    </a:lnL>
                    <a:lnR>
                      <a:noFill/>
                    </a:lnR>
                    <a:lnT>
                      <a:noFill/>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r>
              <a:tr h="466485">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800" dirty="0"/>
                        <a:t>Messieurs</a:t>
                      </a:r>
                    </a:p>
                  </a:txBody>
                  <a:tcPr marL="15417" marR="15417" marT="15417" marB="15417" anchor="ctr">
                    <a:lnL>
                      <a:noFill/>
                    </a:lnL>
                    <a:lnR>
                      <a:noFill/>
                    </a:lnR>
                    <a:lnT>
                      <a:noFill/>
                    </a:lnT>
                    <a:lnB>
                      <a:noFill/>
                    </a:lnB>
                  </a:tcPr>
                </a:tc>
                <a:tc vMerge="1">
                  <a:txBody>
                    <a:bodyPr/>
                    <a:lstStyle/>
                    <a:p>
                      <a:endParaRPr lang="fr-BE"/>
                    </a:p>
                  </a:txBody>
                  <a:tcPr/>
                </a:tc>
                <a:tc>
                  <a:txBody>
                    <a:bodyPr/>
                    <a:lstStyle/>
                    <a:p>
                      <a:pPr algn="ctr"/>
                      <a:r>
                        <a:rPr lang="fr-BE" sz="1800" dirty="0" err="1"/>
                        <a:t>Shot</a:t>
                      </a:r>
                      <a:r>
                        <a:rPr lang="fr-BE" sz="1800" dirty="0"/>
                        <a:t> au delà </a:t>
                      </a:r>
                      <a:r>
                        <a:rPr lang="fr-BE" sz="1800" dirty="0" smtClean="0"/>
                        <a:t>    6m75</a:t>
                      </a:r>
                      <a:endParaRPr lang="fr-BE" sz="1800" dirty="0"/>
                    </a:p>
                  </a:txBody>
                  <a:tcPr marL="15417" marR="15417" marT="15417" marB="15417" anchor="ctr">
                    <a:lnL>
                      <a:noFill/>
                    </a:lnL>
                    <a:lnR>
                      <a:noFill/>
                    </a:lnR>
                    <a:lnT>
                      <a:noFill/>
                    </a:lnT>
                    <a:lnB>
                      <a:noFill/>
                    </a:lnB>
                  </a:tcPr>
                </a:tc>
                <a:tc>
                  <a:txBody>
                    <a:bodyPr/>
                    <a:lstStyle/>
                    <a:p>
                      <a:r>
                        <a:rPr lang="fr-BE" sz="1800"/>
                        <a:t>3-8-24 "</a:t>
                      </a:r>
                    </a:p>
                  </a:txBody>
                  <a:tcPr marL="15417" marR="15417" marT="15417" marB="15417" anchor="ctr">
                    <a:lnL>
                      <a:noFill/>
                    </a:lnL>
                    <a:lnR>
                      <a:noFill/>
                    </a:lnR>
                    <a:lnT>
                      <a:noFill/>
                    </a:lnT>
                    <a:lnB>
                      <a:noFill/>
                    </a:lnB>
                  </a:tcPr>
                </a:tc>
                <a:tc>
                  <a:txBody>
                    <a:bodyPr/>
                    <a:lstStyle/>
                    <a:p>
                      <a:pPr algn="ctr"/>
                      <a:r>
                        <a:rPr lang="fr-BE" sz="1800" dirty="0" smtClean="0"/>
                        <a:t>Retour</a:t>
                      </a:r>
                    </a:p>
                    <a:p>
                      <a:r>
                        <a:rPr lang="fr-BE" sz="1800" dirty="0" smtClean="0"/>
                        <a:t>en </a:t>
                      </a:r>
                      <a:r>
                        <a:rPr lang="fr-BE" sz="1800" dirty="0"/>
                        <a:t>zone</a:t>
                      </a:r>
                    </a:p>
                  </a:txBody>
                  <a:tcPr marL="15417" marR="15417" marT="15417" marB="15417" anchor="ctr">
                    <a:lnL>
                      <a:noFill/>
                    </a:lnL>
                    <a:lnR>
                      <a:noFill/>
                    </a:lnR>
                    <a:lnT>
                      <a:noFill/>
                    </a:lnT>
                    <a:lnB>
                      <a:noFill/>
                    </a:lnB>
                  </a:tcPr>
                </a:tc>
                <a:tc>
                  <a:txBody>
                    <a:bodyPr/>
                    <a:lstStyle/>
                    <a:p>
                      <a:r>
                        <a:rPr lang="fr-BE" sz="1800" dirty="0" err="1"/>
                        <a:t>Prol</a:t>
                      </a:r>
                      <a:r>
                        <a:rPr lang="fr-BE" sz="1800" dirty="0"/>
                        <a:t>.</a:t>
                      </a:r>
                    </a:p>
                  </a:txBody>
                  <a:tcPr marL="15417" marR="15417" marT="15417" marB="15417" anchor="ctr">
                    <a:lnL>
                      <a:noFill/>
                    </a:lnL>
                    <a:lnR>
                      <a:noFill/>
                    </a:lnR>
                    <a:lnT>
                      <a:noFill/>
                    </a:lnT>
                    <a:lnB>
                      <a:noFill/>
                    </a:lnB>
                  </a:tcPr>
                </a:tc>
              </a:tr>
              <a:tr h="358945">
                <a:tc>
                  <a:txBody>
                    <a:bodyPr/>
                    <a:lstStyle/>
                    <a:p>
                      <a:r>
                        <a:rPr lang="fr-BE" sz="1800" dirty="0" smtClean="0"/>
                        <a:t>SENIORS</a:t>
                      </a:r>
                      <a:endParaRPr lang="fr-BE" sz="1800" dirty="0"/>
                    </a:p>
                  </a:txBody>
                  <a:tcPr marL="15417" marR="15417" marT="15417" marB="15417" anchor="ctr">
                    <a:lnL>
                      <a:noFill/>
                    </a:lnL>
                    <a:lnR>
                      <a:noFill/>
                    </a:lnR>
                    <a:lnT>
                      <a:noFill/>
                    </a:lnT>
                    <a:lnB>
                      <a:noFill/>
                    </a:lnB>
                  </a:tcPr>
                </a:tc>
                <a:tc>
                  <a:txBody>
                    <a:bodyPr/>
                    <a:lstStyle/>
                    <a:p>
                      <a:r>
                        <a:rPr lang="fr-BE" sz="2000" dirty="0" smtClean="0"/>
                        <a:t>Oui</a:t>
                      </a:r>
                      <a:endParaRPr lang="fr-BE" sz="2000" dirty="0"/>
                    </a:p>
                  </a:txBody>
                  <a:tcPr marL="15417" marR="15417" marT="15417" marB="15417" anchor="ctr">
                    <a:lnL>
                      <a:noFill/>
                    </a:lnL>
                    <a:lnR>
                      <a:noFill/>
                    </a:lnR>
                    <a:lnT>
                      <a:noFill/>
                    </a:lnT>
                    <a:lnB>
                      <a:noFill/>
                    </a:lnB>
                  </a:tcPr>
                </a:tc>
                <a:tc>
                  <a:txBody>
                    <a:bodyPr/>
                    <a:lstStyle/>
                    <a:p>
                      <a:r>
                        <a:rPr lang="fr-BE" sz="2000" dirty="0"/>
                        <a:t>4 m 60</a:t>
                      </a:r>
                    </a:p>
                  </a:txBody>
                  <a:tcPr marL="15417" marR="15417" marT="15417" marB="15417" anchor="ctr">
                    <a:lnL>
                      <a:noFill/>
                    </a:lnL>
                    <a:lnR>
                      <a:noFill/>
                    </a:lnR>
                    <a:lnT>
                      <a:noFill/>
                    </a:lnT>
                    <a:lnB>
                      <a:noFill/>
                    </a:lnB>
                  </a:tcPr>
                </a:tc>
                <a:tc>
                  <a:txBody>
                    <a:bodyPr/>
                    <a:lstStyle/>
                    <a:p>
                      <a:r>
                        <a:rPr lang="fr-BE" sz="2000" dirty="0"/>
                        <a:t>n° 7</a:t>
                      </a:r>
                    </a:p>
                  </a:txBody>
                  <a:tcPr marL="15417" marR="15417" marT="15417" marB="15417" anchor="ctr">
                    <a:lnL>
                      <a:noFill/>
                    </a:lnL>
                    <a:lnR>
                      <a:noFill/>
                    </a:lnR>
                    <a:lnT>
                      <a:noFill/>
                    </a:lnT>
                    <a:lnB>
                      <a:noFill/>
                    </a:lnB>
                  </a:tcPr>
                </a:tc>
                <a:tc>
                  <a:txBody>
                    <a:bodyPr/>
                    <a:lstStyle/>
                    <a:p>
                      <a:r>
                        <a:rPr lang="fr-BE" sz="2000" dirty="0"/>
                        <a:t>3,05 m</a:t>
                      </a:r>
                    </a:p>
                  </a:txBody>
                  <a:tcPr marL="15417" marR="15417" marT="15417" marB="15417" anchor="ctr">
                    <a:lnL>
                      <a:noFill/>
                    </a:lnL>
                    <a:lnR>
                      <a:noFill/>
                    </a:lnR>
                    <a:lnT>
                      <a:noFill/>
                    </a:lnT>
                    <a:lnB>
                      <a:noFill/>
                    </a:lnB>
                  </a:tcPr>
                </a:tc>
                <a:tc>
                  <a:txBody>
                    <a:bodyPr/>
                    <a:lstStyle/>
                    <a:p>
                      <a:pPr algn="ctr"/>
                      <a:r>
                        <a:rPr lang="fr-BE" sz="2000" dirty="0"/>
                        <a:t>3 pts</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r>
              <a:tr h="358884">
                <a:tc>
                  <a:txBody>
                    <a:bodyPr/>
                    <a:lstStyle/>
                    <a:p>
                      <a:r>
                        <a:rPr lang="fr-BE" sz="1800" dirty="0" smtClean="0"/>
                        <a:t>U21 JUNIORS</a:t>
                      </a:r>
                      <a:endParaRPr lang="fr-BE" sz="1800" dirty="0"/>
                    </a:p>
                  </a:txBody>
                  <a:tcPr marL="15417" marR="15417" marT="15417" marB="15417" anchor="ctr">
                    <a:lnL>
                      <a:noFill/>
                    </a:lnL>
                    <a:lnR>
                      <a:noFill/>
                    </a:lnR>
                    <a:lnT>
                      <a:noFill/>
                    </a:lnT>
                    <a:lnB>
                      <a:noFill/>
                    </a:lnB>
                  </a:tcPr>
                </a:tc>
                <a:tc>
                  <a:txBody>
                    <a:bodyPr/>
                    <a:lstStyle/>
                    <a:p>
                      <a:r>
                        <a:rPr lang="fr-BE" sz="2000" dirty="0" smtClean="0"/>
                        <a:t>Oui</a:t>
                      </a:r>
                      <a:endParaRPr lang="fr-BE" sz="2000" dirty="0"/>
                    </a:p>
                  </a:txBody>
                  <a:tcPr marL="15417" marR="15417" marT="15417" marB="15417" anchor="ctr">
                    <a:lnL>
                      <a:noFill/>
                    </a:lnL>
                    <a:lnR>
                      <a:noFill/>
                    </a:lnR>
                    <a:lnT>
                      <a:noFill/>
                    </a:lnT>
                    <a:lnB>
                      <a:noFill/>
                    </a:lnB>
                  </a:tcPr>
                </a:tc>
                <a:tc>
                  <a:txBody>
                    <a:bodyPr/>
                    <a:lstStyle/>
                    <a:p>
                      <a:r>
                        <a:rPr lang="fr-BE" sz="2000" dirty="0"/>
                        <a:t>4 m 60</a:t>
                      </a:r>
                    </a:p>
                  </a:txBody>
                  <a:tcPr marL="15417" marR="15417" marT="15417" marB="15417" anchor="ctr">
                    <a:lnL>
                      <a:noFill/>
                    </a:lnL>
                    <a:lnR>
                      <a:noFill/>
                    </a:lnR>
                    <a:lnT>
                      <a:noFill/>
                    </a:lnT>
                    <a:lnB>
                      <a:noFill/>
                    </a:lnB>
                  </a:tcPr>
                </a:tc>
                <a:tc>
                  <a:txBody>
                    <a:bodyPr/>
                    <a:lstStyle/>
                    <a:p>
                      <a:r>
                        <a:rPr lang="fr-BE" sz="2000" dirty="0"/>
                        <a:t>n° 7</a:t>
                      </a:r>
                    </a:p>
                  </a:txBody>
                  <a:tcPr marL="15417" marR="15417" marT="15417" marB="15417" anchor="ctr">
                    <a:lnL>
                      <a:noFill/>
                    </a:lnL>
                    <a:lnR>
                      <a:noFill/>
                    </a:lnR>
                    <a:lnT>
                      <a:noFill/>
                    </a:lnT>
                    <a:lnB>
                      <a:noFill/>
                    </a:lnB>
                  </a:tcPr>
                </a:tc>
                <a:tc>
                  <a:txBody>
                    <a:bodyPr/>
                    <a:lstStyle/>
                    <a:p>
                      <a:r>
                        <a:rPr lang="fr-BE" sz="2000" dirty="0"/>
                        <a:t>3,05 m</a:t>
                      </a:r>
                    </a:p>
                  </a:txBody>
                  <a:tcPr marL="15417" marR="15417" marT="15417" marB="15417" anchor="ctr">
                    <a:lnL>
                      <a:noFill/>
                    </a:lnL>
                    <a:lnR>
                      <a:noFill/>
                    </a:lnR>
                    <a:lnT>
                      <a:noFill/>
                    </a:lnT>
                    <a:lnB>
                      <a:noFill/>
                    </a:lnB>
                  </a:tcPr>
                </a:tc>
                <a:tc>
                  <a:txBody>
                    <a:bodyPr/>
                    <a:lstStyle/>
                    <a:p>
                      <a:pPr algn="ctr"/>
                      <a:r>
                        <a:rPr lang="fr-BE" sz="2000" dirty="0"/>
                        <a:t>3 pts</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non</a:t>
                      </a:r>
                    </a:p>
                  </a:txBody>
                  <a:tcPr marL="15417" marR="15417" marT="15417" marB="15417" anchor="ctr">
                    <a:lnL>
                      <a:noFill/>
                    </a:lnL>
                    <a:lnR>
                      <a:noFill/>
                    </a:lnR>
                    <a:lnT>
                      <a:noFill/>
                    </a:lnT>
                    <a:lnB>
                      <a:noFill/>
                    </a:lnB>
                  </a:tcPr>
                </a:tc>
              </a:tr>
              <a:tr h="358884">
                <a:tc>
                  <a:txBody>
                    <a:bodyPr/>
                    <a:lstStyle/>
                    <a:p>
                      <a:r>
                        <a:rPr lang="fr-BE" sz="1800" dirty="0" smtClean="0"/>
                        <a:t>U18 CADETS</a:t>
                      </a:r>
                      <a:endParaRPr lang="fr-BE" sz="1800" dirty="0"/>
                    </a:p>
                  </a:txBody>
                  <a:tcPr marL="15417" marR="15417" marT="15417" marB="15417" anchor="ctr">
                    <a:lnL>
                      <a:noFill/>
                    </a:lnL>
                    <a:lnR>
                      <a:noFill/>
                    </a:lnR>
                    <a:lnT>
                      <a:noFill/>
                    </a:lnT>
                    <a:lnB>
                      <a:noFill/>
                    </a:lnB>
                  </a:tcPr>
                </a:tc>
                <a:tc>
                  <a:txBody>
                    <a:bodyPr/>
                    <a:lstStyle/>
                    <a:p>
                      <a:r>
                        <a:rPr lang="fr-BE" sz="2000" dirty="0" smtClean="0"/>
                        <a:t>Oui</a:t>
                      </a:r>
                      <a:endParaRPr lang="fr-BE" sz="2000" dirty="0"/>
                    </a:p>
                  </a:txBody>
                  <a:tcPr marL="15417" marR="15417" marT="15417" marB="15417" anchor="ctr">
                    <a:lnL>
                      <a:noFill/>
                    </a:lnL>
                    <a:lnR>
                      <a:noFill/>
                    </a:lnR>
                    <a:lnT>
                      <a:noFill/>
                    </a:lnT>
                    <a:lnB>
                      <a:noFill/>
                    </a:lnB>
                  </a:tcPr>
                </a:tc>
                <a:tc>
                  <a:txBody>
                    <a:bodyPr/>
                    <a:lstStyle/>
                    <a:p>
                      <a:r>
                        <a:rPr lang="fr-BE" sz="2000"/>
                        <a:t>4 m 60</a:t>
                      </a:r>
                    </a:p>
                  </a:txBody>
                  <a:tcPr marL="15417" marR="15417" marT="15417" marB="15417" anchor="ctr">
                    <a:lnL>
                      <a:noFill/>
                    </a:lnL>
                    <a:lnR>
                      <a:noFill/>
                    </a:lnR>
                    <a:lnT>
                      <a:noFill/>
                    </a:lnT>
                    <a:lnB>
                      <a:noFill/>
                    </a:lnB>
                  </a:tcPr>
                </a:tc>
                <a:tc>
                  <a:txBody>
                    <a:bodyPr/>
                    <a:lstStyle/>
                    <a:p>
                      <a:r>
                        <a:rPr lang="fr-BE" sz="2000" dirty="0"/>
                        <a:t>n° 7</a:t>
                      </a:r>
                    </a:p>
                  </a:txBody>
                  <a:tcPr marL="15417" marR="15417" marT="15417" marB="15417" anchor="ctr">
                    <a:lnL>
                      <a:noFill/>
                    </a:lnL>
                    <a:lnR>
                      <a:noFill/>
                    </a:lnR>
                    <a:lnT>
                      <a:noFill/>
                    </a:lnT>
                    <a:lnB>
                      <a:noFill/>
                    </a:lnB>
                  </a:tcPr>
                </a:tc>
                <a:tc>
                  <a:txBody>
                    <a:bodyPr/>
                    <a:lstStyle/>
                    <a:p>
                      <a:r>
                        <a:rPr lang="fr-BE" sz="2000" dirty="0"/>
                        <a:t>3,05 m</a:t>
                      </a:r>
                    </a:p>
                  </a:txBody>
                  <a:tcPr marL="15417" marR="15417" marT="15417" marB="15417" anchor="ctr">
                    <a:lnL>
                      <a:noFill/>
                    </a:lnL>
                    <a:lnR>
                      <a:noFill/>
                    </a:lnR>
                    <a:lnT>
                      <a:noFill/>
                    </a:lnT>
                    <a:lnB>
                      <a:noFill/>
                    </a:lnB>
                  </a:tcPr>
                </a:tc>
                <a:tc>
                  <a:txBody>
                    <a:bodyPr/>
                    <a:lstStyle/>
                    <a:p>
                      <a:pPr algn="ctr"/>
                      <a:r>
                        <a:rPr lang="fr-BE" sz="2000" dirty="0"/>
                        <a:t>3 pts</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non</a:t>
                      </a:r>
                    </a:p>
                  </a:txBody>
                  <a:tcPr marL="15417" marR="15417" marT="15417" marB="15417" anchor="ctr">
                    <a:lnL>
                      <a:noFill/>
                    </a:lnL>
                    <a:lnR>
                      <a:noFill/>
                    </a:lnR>
                    <a:lnT>
                      <a:noFill/>
                    </a:lnT>
                    <a:lnB>
                      <a:noFill/>
                    </a:lnB>
                  </a:tcPr>
                </a:tc>
              </a:tr>
              <a:tr h="358884">
                <a:tc>
                  <a:txBody>
                    <a:bodyPr/>
                    <a:lstStyle/>
                    <a:p>
                      <a:r>
                        <a:rPr lang="fr-BE" sz="1800" dirty="0" smtClean="0"/>
                        <a:t>U16 MINIMES</a:t>
                      </a:r>
                      <a:endParaRPr lang="fr-BE" sz="1800" dirty="0"/>
                    </a:p>
                  </a:txBody>
                  <a:tcPr marL="15417" marR="15417" marT="15417" marB="15417" anchor="ctr">
                    <a:lnL>
                      <a:noFill/>
                    </a:lnL>
                    <a:lnR>
                      <a:noFill/>
                    </a:lnR>
                    <a:lnT>
                      <a:noFill/>
                    </a:lnT>
                    <a:lnB>
                      <a:noFill/>
                    </a:lnB>
                  </a:tcPr>
                </a:tc>
                <a:tc>
                  <a:txBody>
                    <a:bodyPr/>
                    <a:lstStyle/>
                    <a:p>
                      <a:r>
                        <a:rPr lang="fr-BE" sz="2000" dirty="0" smtClean="0"/>
                        <a:t>Oui</a:t>
                      </a:r>
                      <a:endParaRPr lang="fr-BE" sz="2000" dirty="0"/>
                    </a:p>
                  </a:txBody>
                  <a:tcPr marL="15417" marR="15417" marT="15417" marB="15417" anchor="ctr">
                    <a:lnL>
                      <a:noFill/>
                    </a:lnL>
                    <a:lnR>
                      <a:noFill/>
                    </a:lnR>
                    <a:lnT>
                      <a:noFill/>
                    </a:lnT>
                    <a:lnB>
                      <a:noFill/>
                    </a:lnB>
                  </a:tcPr>
                </a:tc>
                <a:tc>
                  <a:txBody>
                    <a:bodyPr/>
                    <a:lstStyle/>
                    <a:p>
                      <a:r>
                        <a:rPr lang="fr-BE" sz="2000"/>
                        <a:t>4 m 60</a:t>
                      </a:r>
                    </a:p>
                  </a:txBody>
                  <a:tcPr marL="15417" marR="15417" marT="15417" marB="15417" anchor="ctr">
                    <a:lnL>
                      <a:noFill/>
                    </a:lnL>
                    <a:lnR>
                      <a:noFill/>
                    </a:lnR>
                    <a:lnT>
                      <a:noFill/>
                    </a:lnT>
                    <a:lnB>
                      <a:noFill/>
                    </a:lnB>
                  </a:tcPr>
                </a:tc>
                <a:tc>
                  <a:txBody>
                    <a:bodyPr/>
                    <a:lstStyle/>
                    <a:p>
                      <a:r>
                        <a:rPr lang="fr-BE" sz="2000" dirty="0"/>
                        <a:t>n° 7</a:t>
                      </a:r>
                    </a:p>
                  </a:txBody>
                  <a:tcPr marL="15417" marR="15417" marT="15417" marB="15417" anchor="ctr">
                    <a:lnL>
                      <a:noFill/>
                    </a:lnL>
                    <a:lnR>
                      <a:noFill/>
                    </a:lnR>
                    <a:lnT>
                      <a:noFill/>
                    </a:lnT>
                    <a:lnB>
                      <a:noFill/>
                    </a:lnB>
                  </a:tcPr>
                </a:tc>
                <a:tc>
                  <a:txBody>
                    <a:bodyPr/>
                    <a:lstStyle/>
                    <a:p>
                      <a:r>
                        <a:rPr lang="fr-BE" sz="2000" dirty="0"/>
                        <a:t>3,05 m</a:t>
                      </a:r>
                    </a:p>
                  </a:txBody>
                  <a:tcPr marL="15417" marR="15417" marT="15417" marB="15417" anchor="ctr">
                    <a:lnL>
                      <a:noFill/>
                    </a:lnL>
                    <a:lnR>
                      <a:noFill/>
                    </a:lnR>
                    <a:lnT>
                      <a:noFill/>
                    </a:lnT>
                    <a:lnB>
                      <a:noFill/>
                    </a:lnB>
                  </a:tcPr>
                </a:tc>
                <a:tc>
                  <a:txBody>
                    <a:bodyPr/>
                    <a:lstStyle/>
                    <a:p>
                      <a:pPr algn="ctr"/>
                      <a:r>
                        <a:rPr lang="fr-BE" sz="2000" dirty="0"/>
                        <a:t>3 pts</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non</a:t>
                      </a:r>
                    </a:p>
                  </a:txBody>
                  <a:tcPr marL="15417" marR="15417" marT="15417" marB="15417" anchor="ctr">
                    <a:lnL>
                      <a:noFill/>
                    </a:lnL>
                    <a:lnR>
                      <a:noFill/>
                    </a:lnR>
                    <a:lnT>
                      <a:noFill/>
                    </a:lnT>
                    <a:lnB>
                      <a:noFill/>
                    </a:lnB>
                  </a:tcPr>
                </a:tc>
              </a:tr>
              <a:tr h="358884">
                <a:tc>
                  <a:txBody>
                    <a:bodyPr/>
                    <a:lstStyle/>
                    <a:p>
                      <a:r>
                        <a:rPr lang="fr-BE" sz="1800" dirty="0" smtClean="0"/>
                        <a:t>U14 PUPILLES</a:t>
                      </a:r>
                      <a:endParaRPr lang="fr-BE" sz="1800" dirty="0"/>
                    </a:p>
                  </a:txBody>
                  <a:tcPr marL="15417" marR="15417" marT="15417" marB="15417" anchor="ctr">
                    <a:lnL>
                      <a:noFill/>
                    </a:lnL>
                    <a:lnR>
                      <a:noFill/>
                    </a:lnR>
                    <a:lnT>
                      <a:noFill/>
                    </a:lnT>
                    <a:lnB>
                      <a:noFill/>
                    </a:lnB>
                  </a:tcPr>
                </a:tc>
                <a:tc>
                  <a:txBody>
                    <a:bodyPr/>
                    <a:lstStyle/>
                    <a:p>
                      <a:r>
                        <a:rPr lang="fr-BE" sz="2000" dirty="0" smtClean="0"/>
                        <a:t>Oui</a:t>
                      </a:r>
                      <a:endParaRPr lang="fr-BE" sz="2000" dirty="0"/>
                    </a:p>
                  </a:txBody>
                  <a:tcPr marL="15417" marR="15417" marT="15417" marB="15417" anchor="ctr">
                    <a:lnL>
                      <a:noFill/>
                    </a:lnL>
                    <a:lnR>
                      <a:noFill/>
                    </a:lnR>
                    <a:lnT>
                      <a:noFill/>
                    </a:lnT>
                    <a:lnB>
                      <a:noFill/>
                    </a:lnB>
                  </a:tcPr>
                </a:tc>
                <a:tc>
                  <a:txBody>
                    <a:bodyPr/>
                    <a:lstStyle/>
                    <a:p>
                      <a:r>
                        <a:rPr lang="fr-BE" sz="2000"/>
                        <a:t>4 m 60</a:t>
                      </a:r>
                    </a:p>
                  </a:txBody>
                  <a:tcPr marL="15417" marR="15417" marT="15417" marB="15417" anchor="ctr">
                    <a:lnL>
                      <a:noFill/>
                    </a:lnL>
                    <a:lnR>
                      <a:noFill/>
                    </a:lnR>
                    <a:lnT>
                      <a:noFill/>
                    </a:lnT>
                    <a:lnB>
                      <a:noFill/>
                    </a:lnB>
                  </a:tcPr>
                </a:tc>
                <a:tc>
                  <a:txBody>
                    <a:bodyPr/>
                    <a:lstStyle/>
                    <a:p>
                      <a:r>
                        <a:rPr lang="fr-BE" sz="2000"/>
                        <a:t>n° 5</a:t>
                      </a:r>
                    </a:p>
                  </a:txBody>
                  <a:tcPr marL="15417" marR="15417" marT="15417" marB="15417" anchor="ctr">
                    <a:lnL>
                      <a:noFill/>
                    </a:lnL>
                    <a:lnR>
                      <a:noFill/>
                    </a:lnR>
                    <a:lnT>
                      <a:noFill/>
                    </a:lnT>
                    <a:lnB>
                      <a:noFill/>
                    </a:lnB>
                  </a:tcPr>
                </a:tc>
                <a:tc>
                  <a:txBody>
                    <a:bodyPr/>
                    <a:lstStyle/>
                    <a:p>
                      <a:r>
                        <a:rPr lang="fr-BE" sz="2000" dirty="0"/>
                        <a:t>3,05 m</a:t>
                      </a:r>
                    </a:p>
                  </a:txBody>
                  <a:tcPr marL="15417" marR="15417" marT="15417" marB="15417" anchor="ctr">
                    <a:lnL>
                      <a:noFill/>
                    </a:lnL>
                    <a:lnR>
                      <a:noFill/>
                    </a:lnR>
                    <a:lnT>
                      <a:noFill/>
                    </a:lnT>
                    <a:lnB>
                      <a:noFill/>
                    </a:lnB>
                  </a:tcPr>
                </a:tc>
                <a:tc>
                  <a:txBody>
                    <a:bodyPr/>
                    <a:lstStyle/>
                    <a:p>
                      <a:pPr algn="ctr"/>
                      <a:r>
                        <a:rPr lang="fr-BE" sz="2000" dirty="0"/>
                        <a:t>3 pts</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non</a:t>
                      </a:r>
                    </a:p>
                  </a:txBody>
                  <a:tcPr marL="15417" marR="15417" marT="15417" marB="15417" anchor="ctr">
                    <a:lnL>
                      <a:noFill/>
                    </a:lnL>
                    <a:lnR>
                      <a:noFill/>
                    </a:lnR>
                    <a:lnT>
                      <a:noFill/>
                    </a:lnT>
                    <a:lnB>
                      <a:noFill/>
                    </a:lnB>
                  </a:tcPr>
                </a:tc>
              </a:tr>
              <a:tr h="358884">
                <a:tc>
                  <a:txBody>
                    <a:bodyPr/>
                    <a:lstStyle/>
                    <a:p>
                      <a:r>
                        <a:rPr lang="fr-BE" sz="1800" dirty="0" smtClean="0"/>
                        <a:t>U12 </a:t>
                      </a:r>
                      <a:r>
                        <a:rPr lang="fr-BE" sz="1400" dirty="0" smtClean="0"/>
                        <a:t>BENJAMINS ²</a:t>
                      </a:r>
                      <a:endParaRPr lang="fr-BE" sz="1400" dirty="0"/>
                    </a:p>
                  </a:txBody>
                  <a:tcPr marL="15417" marR="15417" marT="15417" marB="15417" anchor="ctr">
                    <a:lnL>
                      <a:noFill/>
                    </a:lnL>
                    <a:lnR>
                      <a:noFill/>
                    </a:lnR>
                    <a:lnT>
                      <a:noFill/>
                    </a:lnT>
                    <a:lnB>
                      <a:noFill/>
                    </a:lnB>
                  </a:tcPr>
                </a:tc>
                <a:tc>
                  <a:txBody>
                    <a:bodyPr/>
                    <a:lstStyle/>
                    <a:p>
                      <a:r>
                        <a:rPr lang="fr-BE" sz="2000" dirty="0" smtClean="0"/>
                        <a:t>Oui</a:t>
                      </a:r>
                      <a:endParaRPr lang="fr-BE" sz="2000" dirty="0"/>
                    </a:p>
                  </a:txBody>
                  <a:tcPr marL="15417" marR="15417" marT="15417" marB="15417" anchor="ctr">
                    <a:lnL>
                      <a:noFill/>
                    </a:lnL>
                    <a:lnR>
                      <a:noFill/>
                    </a:lnR>
                    <a:lnT>
                      <a:noFill/>
                    </a:lnT>
                    <a:lnB>
                      <a:noFill/>
                    </a:lnB>
                  </a:tcPr>
                </a:tc>
                <a:tc>
                  <a:txBody>
                    <a:bodyPr/>
                    <a:lstStyle/>
                    <a:p>
                      <a:r>
                        <a:rPr lang="fr-BE" sz="2000"/>
                        <a:t>4 m 00</a:t>
                      </a:r>
                    </a:p>
                  </a:txBody>
                  <a:tcPr marL="15417" marR="15417" marT="15417" marB="15417" anchor="ctr">
                    <a:lnL>
                      <a:noFill/>
                    </a:lnL>
                    <a:lnR>
                      <a:noFill/>
                    </a:lnR>
                    <a:lnT>
                      <a:noFill/>
                    </a:lnT>
                    <a:lnB>
                      <a:noFill/>
                    </a:lnB>
                  </a:tcPr>
                </a:tc>
                <a:tc>
                  <a:txBody>
                    <a:bodyPr/>
                    <a:lstStyle/>
                    <a:p>
                      <a:r>
                        <a:rPr lang="fr-BE" sz="2000"/>
                        <a:t>n° 5</a:t>
                      </a:r>
                    </a:p>
                  </a:txBody>
                  <a:tcPr marL="15417" marR="15417" marT="15417" marB="15417" anchor="ctr">
                    <a:lnL>
                      <a:noFill/>
                    </a:lnL>
                    <a:lnR>
                      <a:noFill/>
                    </a:lnR>
                    <a:lnT>
                      <a:noFill/>
                    </a:lnT>
                    <a:lnB>
                      <a:noFill/>
                    </a:lnB>
                  </a:tcPr>
                </a:tc>
                <a:tc>
                  <a:txBody>
                    <a:bodyPr/>
                    <a:lstStyle/>
                    <a:p>
                      <a:r>
                        <a:rPr lang="fr-BE" sz="2000" dirty="0"/>
                        <a:t>2,60 m</a:t>
                      </a:r>
                    </a:p>
                  </a:txBody>
                  <a:tcPr marL="15417" marR="15417" marT="15417" marB="15417" anchor="ctr">
                    <a:lnL>
                      <a:noFill/>
                    </a:lnL>
                    <a:lnR>
                      <a:noFill/>
                    </a:lnR>
                    <a:lnT>
                      <a:noFill/>
                    </a:lnT>
                    <a:lnB>
                      <a:noFill/>
                    </a:lnB>
                  </a:tcPr>
                </a:tc>
                <a:tc>
                  <a:txBody>
                    <a:bodyPr/>
                    <a:lstStyle/>
                    <a:p>
                      <a:pPr algn="ctr"/>
                      <a:r>
                        <a:rPr lang="fr-BE" sz="2000" dirty="0"/>
                        <a:t>2 pts</a:t>
                      </a:r>
                    </a:p>
                  </a:txBody>
                  <a:tcPr marL="15417" marR="15417" marT="15417" marB="15417" anchor="ctr">
                    <a:lnL>
                      <a:noFill/>
                    </a:lnL>
                    <a:lnR>
                      <a:noFill/>
                    </a:lnR>
                    <a:lnT>
                      <a:noFill/>
                    </a:lnT>
                    <a:lnB>
                      <a:noFill/>
                    </a:lnB>
                  </a:tcPr>
                </a:tc>
                <a:tc>
                  <a:txBody>
                    <a:bodyPr/>
                    <a:lstStyle/>
                    <a:p>
                      <a:pPr algn="ctr"/>
                      <a:r>
                        <a:rPr lang="fr-BE" sz="2000" dirty="0"/>
                        <a:t>non</a:t>
                      </a:r>
                    </a:p>
                  </a:txBody>
                  <a:tcPr marL="15417" marR="15417" marT="15417" marB="15417" anchor="ctr">
                    <a:lnL>
                      <a:noFill/>
                    </a:lnL>
                    <a:lnR>
                      <a:noFill/>
                    </a:lnR>
                    <a:lnT>
                      <a:noFill/>
                    </a:lnT>
                    <a:lnB>
                      <a:noFill/>
                    </a:lnB>
                  </a:tcPr>
                </a:tc>
                <a:tc>
                  <a:txBody>
                    <a:bodyPr/>
                    <a:lstStyle/>
                    <a:p>
                      <a:pPr algn="ctr"/>
                      <a:r>
                        <a:rPr lang="fr-BE" sz="2000" dirty="0"/>
                        <a:t>oui</a:t>
                      </a:r>
                    </a:p>
                  </a:txBody>
                  <a:tcPr marL="15417" marR="15417" marT="15417" marB="15417" anchor="ctr">
                    <a:lnL>
                      <a:noFill/>
                    </a:lnL>
                    <a:lnR>
                      <a:noFill/>
                    </a:lnR>
                    <a:lnT>
                      <a:noFill/>
                    </a:lnT>
                    <a:lnB>
                      <a:noFill/>
                    </a:lnB>
                  </a:tcPr>
                </a:tc>
                <a:tc>
                  <a:txBody>
                    <a:bodyPr/>
                    <a:lstStyle/>
                    <a:p>
                      <a:pPr algn="ctr"/>
                      <a:r>
                        <a:rPr lang="fr-BE" sz="2000" dirty="0"/>
                        <a:t>non</a:t>
                      </a:r>
                      <a:r>
                        <a:rPr lang="fr-BE" sz="1800" dirty="0"/>
                        <a:t> *</a:t>
                      </a:r>
                    </a:p>
                  </a:txBody>
                  <a:tcPr marL="15417" marR="15417" marT="15417" marB="15417" anchor="ctr">
                    <a:lnL>
                      <a:noFill/>
                    </a:lnL>
                    <a:lnR>
                      <a:noFill/>
                    </a:lnR>
                    <a:lnT>
                      <a:noFill/>
                    </a:lnT>
                    <a:lnB>
                      <a:noFill/>
                    </a:lnB>
                  </a:tcPr>
                </a:tc>
              </a:tr>
              <a:tr h="358884">
                <a:tc>
                  <a:txBody>
                    <a:bodyPr/>
                    <a:lstStyle/>
                    <a:p>
                      <a:r>
                        <a:rPr lang="fr-BE" sz="1800" dirty="0" smtClean="0"/>
                        <a:t>U10 </a:t>
                      </a:r>
                      <a:r>
                        <a:rPr lang="fr-BE" sz="1600" dirty="0" smtClean="0"/>
                        <a:t>POUSSINS ²</a:t>
                      </a:r>
                      <a:endParaRPr lang="fr-BE" sz="1600" dirty="0"/>
                    </a:p>
                  </a:txBody>
                  <a:tcPr marL="15417" marR="15417" marT="15417" marB="15417" anchor="ctr">
                    <a:lnL>
                      <a:noFill/>
                    </a:lnL>
                    <a:lnR>
                      <a:noFill/>
                    </a:lnR>
                    <a:lnT>
                      <a:noFill/>
                    </a:lnT>
                    <a:lnB>
                      <a:noFill/>
                    </a:lnB>
                  </a:tcPr>
                </a:tc>
                <a:tc>
                  <a:txBody>
                    <a:bodyPr/>
                    <a:lstStyle/>
                    <a:p>
                      <a:r>
                        <a:rPr lang="fr-BE" sz="2000" dirty="0" smtClean="0"/>
                        <a:t>Club</a:t>
                      </a:r>
                      <a:endParaRPr lang="fr-BE" sz="2000" dirty="0"/>
                    </a:p>
                  </a:txBody>
                  <a:tcPr marL="15417" marR="15417" marT="15417" marB="15417" anchor="ctr">
                    <a:lnL>
                      <a:noFill/>
                    </a:lnL>
                    <a:lnR>
                      <a:noFill/>
                    </a:lnR>
                    <a:lnT>
                      <a:noFill/>
                    </a:lnT>
                    <a:lnB>
                      <a:noFill/>
                    </a:lnB>
                  </a:tcPr>
                </a:tc>
                <a:tc>
                  <a:txBody>
                    <a:bodyPr/>
                    <a:lstStyle/>
                    <a:p>
                      <a:pPr algn="ctr"/>
                      <a:r>
                        <a:rPr lang="fr-BE" sz="2000" dirty="0" smtClean="0"/>
                        <a:t>-</a:t>
                      </a:r>
                      <a:endParaRPr lang="fr-BE" sz="2000" dirty="0"/>
                    </a:p>
                  </a:txBody>
                  <a:tcPr marL="15417" marR="15417" marT="15417" marB="15417" anchor="ctr">
                    <a:lnL>
                      <a:noFill/>
                    </a:lnL>
                    <a:lnR>
                      <a:noFill/>
                    </a:lnR>
                    <a:lnT>
                      <a:noFill/>
                    </a:lnT>
                    <a:lnB>
                      <a:noFill/>
                    </a:lnB>
                  </a:tcPr>
                </a:tc>
                <a:tc>
                  <a:txBody>
                    <a:bodyPr/>
                    <a:lstStyle/>
                    <a:p>
                      <a:r>
                        <a:rPr lang="fr-BE" sz="2000"/>
                        <a:t>n° 5</a:t>
                      </a:r>
                    </a:p>
                  </a:txBody>
                  <a:tcPr marL="15417" marR="15417" marT="15417" marB="15417" anchor="ctr">
                    <a:lnL>
                      <a:noFill/>
                    </a:lnL>
                    <a:lnR>
                      <a:noFill/>
                    </a:lnR>
                    <a:lnT>
                      <a:noFill/>
                    </a:lnT>
                    <a:lnB>
                      <a:noFill/>
                    </a:lnB>
                  </a:tcPr>
                </a:tc>
                <a:tc>
                  <a:txBody>
                    <a:bodyPr/>
                    <a:lstStyle/>
                    <a:p>
                      <a:r>
                        <a:rPr lang="fr-BE" sz="2000" dirty="0"/>
                        <a:t>2,60 m</a:t>
                      </a:r>
                    </a:p>
                  </a:txBody>
                  <a:tcPr marL="15417" marR="15417" marT="15417" marB="15417" anchor="ctr">
                    <a:lnL>
                      <a:noFill/>
                    </a:lnL>
                    <a:lnR>
                      <a:noFill/>
                    </a:lnR>
                    <a:lnT>
                      <a:noFill/>
                    </a:lnT>
                    <a:lnB>
                      <a:noFill/>
                    </a:lnB>
                  </a:tcPr>
                </a:tc>
                <a:tc>
                  <a:txBody>
                    <a:bodyPr/>
                    <a:lstStyle/>
                    <a:p>
                      <a:pPr algn="ctr"/>
                      <a:r>
                        <a:rPr lang="fr-BE" sz="2000" dirty="0" smtClean="0"/>
                        <a:t>-</a:t>
                      </a:r>
                      <a:endParaRPr lang="fr-BE" sz="2000" dirty="0"/>
                    </a:p>
                  </a:txBody>
                  <a:tcPr marL="15417" marR="15417" marT="15417" marB="15417" anchor="ctr">
                    <a:lnL>
                      <a:noFill/>
                    </a:lnL>
                    <a:lnR>
                      <a:noFill/>
                    </a:lnR>
                    <a:lnT>
                      <a:noFill/>
                    </a:lnT>
                    <a:lnB>
                      <a:noFill/>
                    </a:lnB>
                  </a:tcPr>
                </a:tc>
                <a:tc>
                  <a:txBody>
                    <a:bodyPr/>
                    <a:lstStyle/>
                    <a:p>
                      <a:pPr algn="ctr"/>
                      <a:r>
                        <a:rPr lang="fr-BE" sz="2000" dirty="0" smtClean="0"/>
                        <a:t>-</a:t>
                      </a:r>
                      <a:endParaRPr lang="fr-BE" sz="2000" dirty="0"/>
                    </a:p>
                  </a:txBody>
                  <a:tcPr marL="15417" marR="15417" marT="15417" marB="15417" anchor="ctr">
                    <a:lnL>
                      <a:noFill/>
                    </a:lnL>
                    <a:lnR>
                      <a:noFill/>
                    </a:lnR>
                    <a:lnT>
                      <a:noFill/>
                    </a:lnT>
                    <a:lnB>
                      <a:noFill/>
                    </a:lnB>
                  </a:tcPr>
                </a:tc>
                <a:tc>
                  <a:txBody>
                    <a:bodyPr/>
                    <a:lstStyle/>
                    <a:p>
                      <a:pPr algn="ctr"/>
                      <a:r>
                        <a:rPr lang="fr-BE" sz="2000" dirty="0" smtClean="0"/>
                        <a:t>-</a:t>
                      </a:r>
                      <a:endParaRPr lang="fr-BE" sz="2000" dirty="0"/>
                    </a:p>
                  </a:txBody>
                  <a:tcPr marL="15417" marR="15417" marT="15417" marB="15417" anchor="ctr">
                    <a:lnL>
                      <a:noFill/>
                    </a:lnL>
                    <a:lnR>
                      <a:noFill/>
                    </a:lnR>
                    <a:lnT>
                      <a:noFill/>
                    </a:lnT>
                    <a:lnB>
                      <a:noFill/>
                    </a:lnB>
                  </a:tcPr>
                </a:tc>
                <a:tc>
                  <a:txBody>
                    <a:bodyPr/>
                    <a:lstStyle/>
                    <a:p>
                      <a:pPr algn="ctr"/>
                      <a:r>
                        <a:rPr lang="fr-BE" sz="2000" dirty="0" smtClean="0"/>
                        <a:t>-</a:t>
                      </a:r>
                      <a:endParaRPr lang="fr-BE" sz="1800" dirty="0"/>
                    </a:p>
                  </a:txBody>
                  <a:tcPr marL="15417" marR="15417" marT="15417" marB="15417" anchor="ctr">
                    <a:lnL>
                      <a:noFill/>
                    </a:lnL>
                    <a:lnR>
                      <a:noFill/>
                    </a:lnR>
                    <a:lnT>
                      <a:noFill/>
                    </a:lnT>
                    <a:lnB>
                      <a:noFill/>
                    </a:lnB>
                  </a:tcPr>
                </a:tc>
              </a:tr>
              <a:tr h="358884">
                <a:tc>
                  <a:txBody>
                    <a:bodyPr/>
                    <a:lstStyle/>
                    <a:p>
                      <a:r>
                        <a:rPr lang="fr-BE" sz="1800" dirty="0" smtClean="0"/>
                        <a:t>U8-U7-U6 ²</a:t>
                      </a:r>
                      <a:endParaRPr lang="fr-BE" sz="1800" dirty="0"/>
                    </a:p>
                  </a:txBody>
                  <a:tcPr marL="15417" marR="15417" marT="15417" marB="15417" anchor="ctr">
                    <a:lnL>
                      <a:noFill/>
                    </a:lnL>
                    <a:lnR>
                      <a:noFill/>
                    </a:lnR>
                    <a:lnT>
                      <a:noFill/>
                    </a:lnT>
                    <a:lnB>
                      <a:noFill/>
                    </a:lnB>
                  </a:tcPr>
                </a:tc>
                <a:tc>
                  <a:txBody>
                    <a:bodyPr/>
                    <a:lstStyle/>
                    <a:p>
                      <a:r>
                        <a:rPr lang="fr-BE" sz="2000" dirty="0" smtClean="0"/>
                        <a:t>Club</a:t>
                      </a:r>
                      <a:endParaRPr lang="fr-BE" sz="2000" dirty="0"/>
                    </a:p>
                  </a:txBody>
                  <a:tcPr marL="15417" marR="15417" marT="15417" marB="15417" anchor="ctr">
                    <a:lnL>
                      <a:noFill/>
                    </a:lnL>
                    <a:lnR>
                      <a:noFill/>
                    </a:lnR>
                    <a:lnT>
                      <a:noFill/>
                    </a:lnT>
                    <a:lnB>
                      <a:noFill/>
                    </a:lnB>
                  </a:tcPr>
                </a:tc>
                <a:tc>
                  <a:txBody>
                    <a:bodyPr/>
                    <a:lstStyle/>
                    <a:p>
                      <a:pPr algn="ctr"/>
                      <a:r>
                        <a:rPr lang="fr-BE" sz="2000" dirty="0" smtClean="0"/>
                        <a:t>-</a:t>
                      </a:r>
                      <a:endParaRPr lang="fr-BE" sz="2000" dirty="0"/>
                    </a:p>
                  </a:txBody>
                  <a:tcPr marL="15417" marR="15417" marT="15417" marB="15417" anchor="ctr">
                    <a:lnL>
                      <a:noFill/>
                    </a:lnL>
                    <a:lnR>
                      <a:noFill/>
                    </a:lnR>
                    <a:lnT>
                      <a:noFill/>
                    </a:lnT>
                    <a:lnB>
                      <a:noFill/>
                    </a:lnB>
                  </a:tcPr>
                </a:tc>
                <a:tc>
                  <a:txBody>
                    <a:bodyPr/>
                    <a:lstStyle/>
                    <a:p>
                      <a:r>
                        <a:rPr lang="fr-BE" sz="2000"/>
                        <a:t>n° 4</a:t>
                      </a:r>
                    </a:p>
                  </a:txBody>
                  <a:tcPr marL="15417" marR="15417" marT="15417" marB="15417" anchor="ctr">
                    <a:lnL>
                      <a:noFill/>
                    </a:lnL>
                    <a:lnR>
                      <a:noFill/>
                    </a:lnR>
                    <a:lnT>
                      <a:noFill/>
                    </a:lnT>
                    <a:lnB>
                      <a:noFill/>
                    </a:lnB>
                  </a:tcPr>
                </a:tc>
                <a:tc>
                  <a:txBody>
                    <a:bodyPr/>
                    <a:lstStyle/>
                    <a:p>
                      <a:r>
                        <a:rPr lang="fr-BE" sz="2000" dirty="0"/>
                        <a:t>2,60 m</a:t>
                      </a:r>
                    </a:p>
                  </a:txBody>
                  <a:tcPr marL="15417" marR="15417" marT="15417" marB="15417" anchor="ctr">
                    <a:lnL>
                      <a:noFill/>
                    </a:lnL>
                    <a:lnR>
                      <a:noFill/>
                    </a:lnR>
                    <a:lnT>
                      <a:noFill/>
                    </a:lnT>
                    <a:lnB>
                      <a:noFill/>
                    </a:lnB>
                  </a:tcPr>
                </a:tc>
                <a:tc>
                  <a:txBody>
                    <a:bodyPr/>
                    <a:lstStyle/>
                    <a:p>
                      <a:pPr algn="ctr"/>
                      <a:r>
                        <a:rPr lang="fr-BE" sz="2000" dirty="0"/>
                        <a:t>-</a:t>
                      </a:r>
                    </a:p>
                  </a:txBody>
                  <a:tcPr marL="15417" marR="15417" marT="15417" marB="15417" anchor="ctr">
                    <a:lnL>
                      <a:noFill/>
                    </a:lnL>
                    <a:lnR>
                      <a:noFill/>
                    </a:lnR>
                    <a:lnT>
                      <a:noFill/>
                    </a:lnT>
                    <a:lnB>
                      <a:noFill/>
                    </a:lnB>
                  </a:tcPr>
                </a:tc>
                <a:tc>
                  <a:txBody>
                    <a:bodyPr/>
                    <a:lstStyle/>
                    <a:p>
                      <a:pPr algn="ctr"/>
                      <a:r>
                        <a:rPr lang="fr-BE" sz="2000" dirty="0" smtClean="0"/>
                        <a:t>-</a:t>
                      </a:r>
                      <a:endParaRPr lang="fr-BE" sz="2000" dirty="0"/>
                    </a:p>
                  </a:txBody>
                  <a:tcPr marL="15417" marR="15417" marT="15417" marB="15417" anchor="ctr">
                    <a:lnL>
                      <a:noFill/>
                    </a:lnL>
                    <a:lnR>
                      <a:noFill/>
                    </a:lnR>
                    <a:lnT>
                      <a:noFill/>
                    </a:lnT>
                    <a:lnB>
                      <a:noFill/>
                    </a:lnB>
                  </a:tcPr>
                </a:tc>
                <a:tc>
                  <a:txBody>
                    <a:bodyPr/>
                    <a:lstStyle/>
                    <a:p>
                      <a:pPr algn="ctr"/>
                      <a:r>
                        <a:rPr lang="fr-BE" sz="2000" dirty="0" smtClean="0"/>
                        <a:t>-</a:t>
                      </a:r>
                      <a:endParaRPr lang="fr-BE" sz="2000" dirty="0"/>
                    </a:p>
                  </a:txBody>
                  <a:tcPr marL="15417" marR="15417" marT="15417" marB="15417" anchor="ctr">
                    <a:lnL>
                      <a:noFill/>
                    </a:lnL>
                    <a:lnR>
                      <a:noFill/>
                    </a:lnR>
                    <a:lnT>
                      <a:noFill/>
                    </a:lnT>
                    <a:lnB>
                      <a:noFill/>
                    </a:lnB>
                  </a:tcPr>
                </a:tc>
                <a:tc>
                  <a:txBody>
                    <a:bodyPr/>
                    <a:lstStyle/>
                    <a:p>
                      <a:pPr algn="ctr"/>
                      <a:r>
                        <a:rPr lang="fr-BE" sz="2000" dirty="0" smtClean="0"/>
                        <a:t>-</a:t>
                      </a:r>
                      <a:endParaRPr lang="fr-BE" sz="1800" dirty="0"/>
                    </a:p>
                  </a:txBody>
                  <a:tcPr marL="15417" marR="15417" marT="15417" marB="15417" anchor="ctr">
                    <a:lnL>
                      <a:noFill/>
                    </a:lnL>
                    <a:lnR>
                      <a:noFill/>
                    </a:lnR>
                    <a:lnT>
                      <a:noFill/>
                    </a:lnT>
                    <a:lnB>
                      <a:noFill/>
                    </a:lnB>
                  </a:tcPr>
                </a:tc>
              </a:tr>
              <a:tr h="1304233">
                <a:tc gridSpan="9">
                  <a:txBody>
                    <a:bodyPr/>
                    <a:lstStyle/>
                    <a:p>
                      <a:pPr algn="l"/>
                      <a:r>
                        <a:rPr lang="fr-BE" sz="1400" dirty="0"/>
                        <a:t>² Chaque joueur doit, au moins, commencer un des trois premiers quart-temps ; le marqueur doit entourer le numéro des joueurs qui forment le "5" de base lors de chaque quart-temps.</a:t>
                      </a:r>
                      <a:br>
                        <a:rPr lang="fr-BE" sz="1400" dirty="0"/>
                      </a:br>
                      <a:r>
                        <a:rPr lang="fr-BE" sz="1400" dirty="0"/>
                        <a:t>Défense individuelle obligatoire et écrans interdits</a:t>
                      </a:r>
                      <a:br>
                        <a:rPr lang="fr-BE" sz="1400" dirty="0"/>
                      </a:br>
                      <a:r>
                        <a:rPr lang="fr-BE" sz="1400" dirty="0"/>
                        <a:t>Remplacements - 3 premiers quart-temps : lors des temps-morts, sur blessure ou cinq fautes (un seul joueur peut être remplacé) ; 4ème quart-temps : lors de chaque arrêt de chrono</a:t>
                      </a:r>
                      <a:br>
                        <a:rPr lang="fr-BE" sz="1400" dirty="0"/>
                      </a:br>
                      <a:r>
                        <a:rPr lang="fr-BE" sz="1400" dirty="0"/>
                        <a:t>Feuille spéciale en un </a:t>
                      </a:r>
                      <a:r>
                        <a:rPr lang="fr-BE" sz="1400" dirty="0" smtClean="0"/>
                        <a:t>exemplaire.</a:t>
                      </a:r>
                      <a:endParaRPr lang="fr-BE" sz="1400" dirty="0"/>
                    </a:p>
                  </a:txBody>
                  <a:tcPr marL="15417" marR="15417" marT="15417" marB="15417" anchor="ctr">
                    <a:lnL>
                      <a:noFill/>
                    </a:lnL>
                    <a:lnR>
                      <a:noFill/>
                    </a:lnR>
                    <a:lnT>
                      <a:noFill/>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516441">
                <a:tc gridSpan="9">
                  <a:txBody>
                    <a:bodyPr/>
                    <a:lstStyle/>
                    <a:p>
                      <a:pPr algn="l"/>
                      <a:r>
                        <a:rPr lang="fr-BE" sz="1400" dirty="0"/>
                        <a:t>* En coupe provinciale jeunes, prolongation de 3' si égalité</a:t>
                      </a:r>
                      <a:br>
                        <a:rPr lang="fr-BE" sz="1400" dirty="0"/>
                      </a:br>
                      <a:r>
                        <a:rPr lang="fr-BE" sz="1400" dirty="0"/>
                        <a:t>** Suppression du marquoir et du décompte des points à la feuille durant toute la rencontre</a:t>
                      </a:r>
                    </a:p>
                  </a:txBody>
                  <a:tcPr marL="15417" marR="15417" marT="15417" marB="15417" anchor="ctr">
                    <a:lnL>
                      <a:noFill/>
                    </a:lnL>
                    <a:lnR>
                      <a:noFill/>
                    </a:lnR>
                    <a:lnT>
                      <a:noFill/>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bl>
          </a:graphicData>
        </a:graphic>
      </p:graphicFrame>
      <p:sp>
        <p:nvSpPr>
          <p:cNvPr id="1341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eaLnBrk="0" hangingPunct="0"/>
            <a:endParaRPr lang="fr-FR"/>
          </a:p>
          <a:p>
            <a:pPr algn="ctr" eaLnBrk="0" hangingPunct="0"/>
            <a:endParaRPr lang="fr-FR"/>
          </a:p>
        </p:txBody>
      </p:sp>
      <p:cxnSp>
        <p:nvCxnSpPr>
          <p:cNvPr id="31" name="Connecteur droit 30"/>
          <p:cNvCxnSpPr/>
          <p:nvPr/>
        </p:nvCxnSpPr>
        <p:spPr>
          <a:xfrm>
            <a:off x="107504" y="3212976"/>
            <a:ext cx="8713788"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CDF31CCA-B47C-4F42-955C-DA0B36A956D8}"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8079C5E5-F7CE-4ECE-8937-4FB95340EA0E}" type="slidenum">
              <a:rPr lang="fr-BE"/>
              <a:pPr>
                <a:defRPr/>
              </a:pPr>
              <a:t>21</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4342" name="ZoneTexte 27"/>
          <p:cNvSpPr txBox="1">
            <a:spLocks noChangeArrowheads="1"/>
          </p:cNvSpPr>
          <p:nvPr/>
        </p:nvSpPr>
        <p:spPr bwMode="auto">
          <a:xfrm>
            <a:off x="1331913" y="549275"/>
            <a:ext cx="1295400" cy="368300"/>
          </a:xfrm>
          <a:prstGeom prst="rect">
            <a:avLst/>
          </a:prstGeom>
          <a:noFill/>
          <a:ln w="9525">
            <a:noFill/>
            <a:miter lim="800000"/>
            <a:headEnd/>
            <a:tailEnd/>
          </a:ln>
        </p:spPr>
        <p:txBody>
          <a:bodyPr>
            <a:spAutoFit/>
          </a:bodyPr>
          <a:lstStyle/>
          <a:p>
            <a:r>
              <a:rPr lang="fr-BE"/>
              <a:t>1. Score</a:t>
            </a:r>
          </a:p>
        </p:txBody>
      </p:sp>
      <p:sp>
        <p:nvSpPr>
          <p:cNvPr id="14343"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14344" name="Picture 2"/>
          <p:cNvPicPr>
            <a:picLocks noChangeAspect="1" noChangeArrowheads="1"/>
          </p:cNvPicPr>
          <p:nvPr/>
        </p:nvPicPr>
        <p:blipFill>
          <a:blip r:embed="rId3" cstate="print"/>
          <a:srcRect/>
          <a:stretch>
            <a:fillRect/>
          </a:stretch>
        </p:blipFill>
        <p:spPr bwMode="auto">
          <a:xfrm>
            <a:off x="2555875" y="476250"/>
            <a:ext cx="2087563" cy="2935288"/>
          </a:xfrm>
          <a:prstGeom prst="rect">
            <a:avLst/>
          </a:prstGeom>
          <a:noFill/>
          <a:ln w="9360">
            <a:noFill/>
            <a:miter lim="800000"/>
            <a:headEnd/>
            <a:tailEnd/>
          </a:ln>
        </p:spPr>
      </p:pic>
      <p:pic>
        <p:nvPicPr>
          <p:cNvPr id="14345" name="Picture 4"/>
          <p:cNvPicPr>
            <a:picLocks noChangeAspect="1" noChangeArrowheads="1"/>
          </p:cNvPicPr>
          <p:nvPr/>
        </p:nvPicPr>
        <p:blipFill>
          <a:blip r:embed="rId4" cstate="print"/>
          <a:srcRect/>
          <a:stretch>
            <a:fillRect/>
          </a:stretch>
        </p:blipFill>
        <p:spPr bwMode="auto">
          <a:xfrm>
            <a:off x="395288" y="3213100"/>
            <a:ext cx="2390775" cy="2736850"/>
          </a:xfrm>
          <a:prstGeom prst="rect">
            <a:avLst/>
          </a:prstGeom>
          <a:noFill/>
          <a:ln w="9360">
            <a:noFill/>
            <a:miter lim="800000"/>
            <a:headEnd/>
            <a:tailEnd/>
          </a:ln>
        </p:spPr>
      </p:pic>
      <p:pic>
        <p:nvPicPr>
          <p:cNvPr id="14346" name="Picture 5"/>
          <p:cNvPicPr>
            <a:picLocks noChangeAspect="1" noChangeArrowheads="1"/>
          </p:cNvPicPr>
          <p:nvPr/>
        </p:nvPicPr>
        <p:blipFill>
          <a:blip r:embed="rId5" cstate="print"/>
          <a:srcRect/>
          <a:stretch>
            <a:fillRect/>
          </a:stretch>
        </p:blipFill>
        <p:spPr bwMode="auto">
          <a:xfrm>
            <a:off x="3419475" y="3357563"/>
            <a:ext cx="2160588" cy="2879725"/>
          </a:xfrm>
          <a:prstGeom prst="rect">
            <a:avLst/>
          </a:prstGeom>
          <a:noFill/>
          <a:ln w="9360">
            <a:noFill/>
            <a:miter lim="800000"/>
            <a:headEnd/>
            <a:tailEnd/>
          </a:ln>
        </p:spPr>
      </p:pic>
      <p:pic>
        <p:nvPicPr>
          <p:cNvPr id="14347" name="Picture 6"/>
          <p:cNvPicPr>
            <a:picLocks noChangeAspect="1" noChangeArrowheads="1"/>
          </p:cNvPicPr>
          <p:nvPr/>
        </p:nvPicPr>
        <p:blipFill>
          <a:blip r:embed="rId6" cstate="print"/>
          <a:srcRect/>
          <a:stretch>
            <a:fillRect/>
          </a:stretch>
        </p:blipFill>
        <p:spPr bwMode="auto">
          <a:xfrm>
            <a:off x="6300788" y="3429000"/>
            <a:ext cx="1857375" cy="2925763"/>
          </a:xfrm>
          <a:prstGeom prst="rect">
            <a:avLst/>
          </a:prstGeom>
          <a:noFill/>
          <a:ln w="9360">
            <a:noFill/>
            <a:miter lim="800000"/>
            <a:headEnd/>
            <a:tailEnd/>
          </a:ln>
        </p:spPr>
      </p:pic>
      <p:pic>
        <p:nvPicPr>
          <p:cNvPr id="14348" name="Picture 3"/>
          <p:cNvPicPr>
            <a:picLocks noChangeAspect="1" noChangeArrowheads="1"/>
          </p:cNvPicPr>
          <p:nvPr/>
        </p:nvPicPr>
        <p:blipFill>
          <a:blip r:embed="rId7" cstate="print"/>
          <a:srcRect/>
          <a:stretch>
            <a:fillRect/>
          </a:stretch>
        </p:blipFill>
        <p:spPr bwMode="auto">
          <a:xfrm>
            <a:off x="6156325" y="188913"/>
            <a:ext cx="2116138" cy="3095625"/>
          </a:xfrm>
          <a:prstGeom prst="rect">
            <a:avLst/>
          </a:prstGeom>
          <a:noFill/>
          <a:ln w="9360">
            <a:noFill/>
            <a:miter lim="800000"/>
            <a:headEnd/>
            <a:tailEnd/>
          </a:ln>
        </p:spPr>
      </p:pic>
      <p:pic>
        <p:nvPicPr>
          <p:cNvPr id="13" name="Picture 1" descr="Logo_ABCW"/>
          <p:cNvPicPr>
            <a:picLocks noChangeAspect="1" noChangeArrowheads="1"/>
          </p:cNvPicPr>
          <p:nvPr/>
        </p:nvPicPr>
        <p:blipFill>
          <a:blip r:embed="rId8" cstate="print"/>
          <a:srcRect/>
          <a:stretch>
            <a:fillRect/>
          </a:stretch>
        </p:blipFill>
        <p:spPr bwMode="auto">
          <a:xfrm>
            <a:off x="179513" y="116632"/>
            <a:ext cx="2088232" cy="458209"/>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D2FEAA97-9F71-4BA7-A049-4A859E6CD806}"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0BD5717B-783B-40E2-B310-10D0EB896E2B}" type="slidenum">
              <a:rPr lang="fr-BE"/>
              <a:pPr>
                <a:defRPr/>
              </a:pPr>
              <a:t>22</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5366" name="ZoneTexte 27"/>
          <p:cNvSpPr txBox="1">
            <a:spLocks noChangeArrowheads="1"/>
          </p:cNvSpPr>
          <p:nvPr/>
        </p:nvSpPr>
        <p:spPr bwMode="auto">
          <a:xfrm>
            <a:off x="1331913" y="549275"/>
            <a:ext cx="2087562" cy="369888"/>
          </a:xfrm>
          <a:prstGeom prst="rect">
            <a:avLst/>
          </a:prstGeom>
          <a:noFill/>
          <a:ln w="9525">
            <a:noFill/>
            <a:miter lim="800000"/>
            <a:headEnd/>
            <a:tailEnd/>
          </a:ln>
        </p:spPr>
        <p:txBody>
          <a:bodyPr>
            <a:spAutoFit/>
          </a:bodyPr>
          <a:lstStyle/>
          <a:p>
            <a:r>
              <a:rPr lang="fr-BE"/>
              <a:t>2. Chronométrage</a:t>
            </a:r>
          </a:p>
        </p:txBody>
      </p:sp>
      <p:sp>
        <p:nvSpPr>
          <p:cNvPr id="15367"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15368" name="Picture 2"/>
          <p:cNvPicPr>
            <a:picLocks noChangeAspect="1" noChangeArrowheads="1"/>
          </p:cNvPicPr>
          <p:nvPr/>
        </p:nvPicPr>
        <p:blipFill>
          <a:blip r:embed="rId3" cstate="print"/>
          <a:srcRect/>
          <a:stretch>
            <a:fillRect/>
          </a:stretch>
        </p:blipFill>
        <p:spPr bwMode="auto">
          <a:xfrm>
            <a:off x="3419475" y="476250"/>
            <a:ext cx="1966913" cy="2808288"/>
          </a:xfrm>
          <a:prstGeom prst="rect">
            <a:avLst/>
          </a:prstGeom>
          <a:noFill/>
          <a:ln w="9360">
            <a:noFill/>
            <a:miter lim="800000"/>
            <a:headEnd/>
            <a:tailEnd/>
          </a:ln>
        </p:spPr>
      </p:pic>
      <p:pic>
        <p:nvPicPr>
          <p:cNvPr id="15369" name="Picture 3"/>
          <p:cNvPicPr>
            <a:picLocks noChangeAspect="1" noChangeArrowheads="1"/>
          </p:cNvPicPr>
          <p:nvPr/>
        </p:nvPicPr>
        <p:blipFill>
          <a:blip r:embed="rId4" cstate="print"/>
          <a:srcRect/>
          <a:stretch>
            <a:fillRect/>
          </a:stretch>
        </p:blipFill>
        <p:spPr bwMode="auto">
          <a:xfrm>
            <a:off x="5867400" y="476250"/>
            <a:ext cx="2520950" cy="3122613"/>
          </a:xfrm>
          <a:prstGeom prst="rect">
            <a:avLst/>
          </a:prstGeom>
          <a:noFill/>
          <a:ln w="9360">
            <a:noFill/>
            <a:miter lim="800000"/>
            <a:headEnd/>
            <a:tailEnd/>
          </a:ln>
        </p:spPr>
      </p:pic>
      <p:pic>
        <p:nvPicPr>
          <p:cNvPr id="15370" name="Picture 4"/>
          <p:cNvPicPr>
            <a:picLocks noChangeAspect="1" noChangeArrowheads="1"/>
          </p:cNvPicPr>
          <p:nvPr/>
        </p:nvPicPr>
        <p:blipFill>
          <a:blip r:embed="rId5" cstate="print"/>
          <a:srcRect/>
          <a:stretch>
            <a:fillRect/>
          </a:stretch>
        </p:blipFill>
        <p:spPr bwMode="auto">
          <a:xfrm>
            <a:off x="596900" y="2492375"/>
            <a:ext cx="2319338" cy="3825875"/>
          </a:xfrm>
          <a:prstGeom prst="rect">
            <a:avLst/>
          </a:prstGeom>
          <a:noFill/>
          <a:ln w="9360">
            <a:noFill/>
            <a:miter lim="800000"/>
            <a:headEnd/>
            <a:tailEnd/>
          </a:ln>
        </p:spPr>
      </p:pic>
      <p:pic>
        <p:nvPicPr>
          <p:cNvPr id="15371" name="Picture 5"/>
          <p:cNvPicPr>
            <a:picLocks noChangeAspect="1" noChangeArrowheads="1"/>
          </p:cNvPicPr>
          <p:nvPr/>
        </p:nvPicPr>
        <p:blipFill>
          <a:blip r:embed="rId6" cstate="print"/>
          <a:srcRect/>
          <a:stretch>
            <a:fillRect/>
          </a:stretch>
        </p:blipFill>
        <p:spPr bwMode="auto">
          <a:xfrm>
            <a:off x="3851275" y="3357563"/>
            <a:ext cx="2016125" cy="3051175"/>
          </a:xfrm>
          <a:prstGeom prst="rect">
            <a:avLst/>
          </a:prstGeom>
          <a:noFill/>
          <a:ln w="9360">
            <a:noFill/>
            <a:miter lim="800000"/>
            <a:headEnd/>
            <a:tailEnd/>
          </a:ln>
        </p:spPr>
      </p:pic>
      <p:pic>
        <p:nvPicPr>
          <p:cNvPr id="12" name="Picture 1" descr="Logo_ABCW"/>
          <p:cNvPicPr>
            <a:picLocks noChangeAspect="1" noChangeArrowheads="1"/>
          </p:cNvPicPr>
          <p:nvPr/>
        </p:nvPicPr>
        <p:blipFill>
          <a:blip r:embed="rId7" cstate="print"/>
          <a:srcRect/>
          <a:stretch>
            <a:fillRect/>
          </a:stretch>
        </p:blipFill>
        <p:spPr bwMode="auto">
          <a:xfrm>
            <a:off x="179513" y="188640"/>
            <a:ext cx="2016224" cy="442409"/>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80C700AF-8122-41F2-A0D2-B9B879E7493D}"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A96665E9-C5B2-409D-8DDA-C17F5CAFA6FA}" type="slidenum">
              <a:rPr lang="fr-BE"/>
              <a:pPr>
                <a:defRPr/>
              </a:pPr>
              <a:t>23</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6390" name="ZoneTexte 27"/>
          <p:cNvSpPr txBox="1">
            <a:spLocks noChangeArrowheads="1"/>
          </p:cNvSpPr>
          <p:nvPr/>
        </p:nvSpPr>
        <p:spPr bwMode="auto">
          <a:xfrm>
            <a:off x="1331913" y="549275"/>
            <a:ext cx="2016125" cy="369888"/>
          </a:xfrm>
          <a:prstGeom prst="rect">
            <a:avLst/>
          </a:prstGeom>
          <a:noFill/>
          <a:ln w="9525">
            <a:noFill/>
            <a:miter lim="800000"/>
            <a:headEnd/>
            <a:tailEnd/>
          </a:ln>
        </p:spPr>
        <p:txBody>
          <a:bodyPr>
            <a:spAutoFit/>
          </a:bodyPr>
          <a:lstStyle/>
          <a:p>
            <a:r>
              <a:rPr lang="fr-BE"/>
              <a:t>4. Administration</a:t>
            </a:r>
          </a:p>
        </p:txBody>
      </p:sp>
      <p:sp>
        <p:nvSpPr>
          <p:cNvPr id="16391"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16392" name="Picture 2"/>
          <p:cNvPicPr>
            <a:picLocks noChangeAspect="1" noChangeArrowheads="1"/>
          </p:cNvPicPr>
          <p:nvPr/>
        </p:nvPicPr>
        <p:blipFill>
          <a:blip r:embed="rId3" cstate="print"/>
          <a:srcRect/>
          <a:stretch>
            <a:fillRect/>
          </a:stretch>
        </p:blipFill>
        <p:spPr bwMode="auto">
          <a:xfrm>
            <a:off x="3132138" y="476250"/>
            <a:ext cx="1800225" cy="3298825"/>
          </a:xfrm>
          <a:prstGeom prst="rect">
            <a:avLst/>
          </a:prstGeom>
          <a:noFill/>
          <a:ln w="9360">
            <a:noFill/>
            <a:miter lim="800000"/>
            <a:headEnd/>
            <a:tailEnd/>
          </a:ln>
        </p:spPr>
      </p:pic>
      <p:pic>
        <p:nvPicPr>
          <p:cNvPr id="16393" name="Picture 3"/>
          <p:cNvPicPr>
            <a:picLocks noChangeAspect="1" noChangeArrowheads="1"/>
          </p:cNvPicPr>
          <p:nvPr/>
        </p:nvPicPr>
        <p:blipFill>
          <a:blip r:embed="rId4" cstate="print"/>
          <a:srcRect/>
          <a:stretch>
            <a:fillRect/>
          </a:stretch>
        </p:blipFill>
        <p:spPr bwMode="auto">
          <a:xfrm>
            <a:off x="6443663" y="333375"/>
            <a:ext cx="2117725" cy="3167063"/>
          </a:xfrm>
          <a:prstGeom prst="rect">
            <a:avLst/>
          </a:prstGeom>
          <a:noFill/>
          <a:ln w="9360">
            <a:noFill/>
            <a:miter lim="800000"/>
            <a:headEnd/>
            <a:tailEnd/>
          </a:ln>
        </p:spPr>
      </p:pic>
      <p:pic>
        <p:nvPicPr>
          <p:cNvPr id="16394" name="Picture 4"/>
          <p:cNvPicPr>
            <a:picLocks noChangeAspect="1" noChangeArrowheads="1"/>
          </p:cNvPicPr>
          <p:nvPr/>
        </p:nvPicPr>
        <p:blipFill>
          <a:blip r:embed="rId5" cstate="print"/>
          <a:srcRect/>
          <a:stretch>
            <a:fillRect/>
          </a:stretch>
        </p:blipFill>
        <p:spPr bwMode="auto">
          <a:xfrm>
            <a:off x="539750" y="2565400"/>
            <a:ext cx="2376488" cy="3571875"/>
          </a:xfrm>
          <a:prstGeom prst="rect">
            <a:avLst/>
          </a:prstGeom>
          <a:noFill/>
          <a:ln w="9360">
            <a:noFill/>
            <a:miter lim="800000"/>
            <a:headEnd/>
            <a:tailEnd/>
          </a:ln>
        </p:spPr>
      </p:pic>
      <p:pic>
        <p:nvPicPr>
          <p:cNvPr id="16395" name="Picture 5"/>
          <p:cNvPicPr>
            <a:picLocks noChangeAspect="1" noChangeArrowheads="1"/>
          </p:cNvPicPr>
          <p:nvPr/>
        </p:nvPicPr>
        <p:blipFill>
          <a:blip r:embed="rId6" cstate="print"/>
          <a:srcRect/>
          <a:stretch>
            <a:fillRect/>
          </a:stretch>
        </p:blipFill>
        <p:spPr bwMode="auto">
          <a:xfrm>
            <a:off x="5148263" y="3429000"/>
            <a:ext cx="2233612" cy="3024188"/>
          </a:xfrm>
          <a:prstGeom prst="rect">
            <a:avLst/>
          </a:prstGeom>
          <a:noFill/>
          <a:ln w="9360">
            <a:noFill/>
            <a:miter lim="800000"/>
            <a:headEnd/>
            <a:tailEnd/>
          </a:ln>
        </p:spPr>
      </p:pic>
      <p:pic>
        <p:nvPicPr>
          <p:cNvPr id="12" name="Picture 1" descr="Logo_ABCW"/>
          <p:cNvPicPr>
            <a:picLocks noChangeAspect="1" noChangeArrowheads="1"/>
          </p:cNvPicPr>
          <p:nvPr/>
        </p:nvPicPr>
        <p:blipFill>
          <a:blip r:embed="rId7" cstate="print"/>
          <a:srcRect/>
          <a:stretch>
            <a:fillRect/>
          </a:stretch>
        </p:blipFill>
        <p:spPr bwMode="auto">
          <a:xfrm>
            <a:off x="179513" y="116632"/>
            <a:ext cx="2088232" cy="458209"/>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6F3FC364-9404-41A9-8EF4-461689F6B846}"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A9C7EDC5-5897-4235-8EFF-15EC349B3AB6}" type="slidenum">
              <a:rPr lang="fr-BE"/>
              <a:pPr>
                <a:defRPr/>
              </a:pPr>
              <a:t>24</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7414" name="ZoneTexte 27"/>
          <p:cNvSpPr txBox="1">
            <a:spLocks noChangeArrowheads="1"/>
          </p:cNvSpPr>
          <p:nvPr/>
        </p:nvSpPr>
        <p:spPr bwMode="auto">
          <a:xfrm>
            <a:off x="1331913" y="549275"/>
            <a:ext cx="1800225" cy="307975"/>
          </a:xfrm>
          <a:prstGeom prst="rect">
            <a:avLst/>
          </a:prstGeom>
          <a:noFill/>
          <a:ln w="9525">
            <a:noFill/>
            <a:miter lim="800000"/>
            <a:headEnd/>
            <a:tailEnd/>
          </a:ln>
        </p:spPr>
        <p:txBody>
          <a:bodyPr>
            <a:spAutoFit/>
          </a:bodyPr>
          <a:lstStyle/>
          <a:p>
            <a:r>
              <a:rPr lang="fr-BE" sz="1400"/>
              <a:t>5. Violations</a:t>
            </a:r>
          </a:p>
        </p:txBody>
      </p:sp>
      <p:sp>
        <p:nvSpPr>
          <p:cNvPr id="17415"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17416" name="Picture 2"/>
          <p:cNvPicPr>
            <a:picLocks noChangeAspect="1" noChangeArrowheads="1"/>
          </p:cNvPicPr>
          <p:nvPr/>
        </p:nvPicPr>
        <p:blipFill>
          <a:blip r:embed="rId3" cstate="print"/>
          <a:srcRect/>
          <a:stretch>
            <a:fillRect/>
          </a:stretch>
        </p:blipFill>
        <p:spPr bwMode="auto">
          <a:xfrm>
            <a:off x="2843213" y="476250"/>
            <a:ext cx="2449512" cy="3402013"/>
          </a:xfrm>
          <a:prstGeom prst="rect">
            <a:avLst/>
          </a:prstGeom>
          <a:noFill/>
          <a:ln w="9360">
            <a:noFill/>
            <a:miter lim="800000"/>
            <a:headEnd/>
            <a:tailEnd/>
          </a:ln>
        </p:spPr>
      </p:pic>
      <p:pic>
        <p:nvPicPr>
          <p:cNvPr id="17417" name="Picture 3"/>
          <p:cNvPicPr>
            <a:picLocks noChangeAspect="1" noChangeArrowheads="1"/>
          </p:cNvPicPr>
          <p:nvPr/>
        </p:nvPicPr>
        <p:blipFill>
          <a:blip r:embed="rId4" cstate="print"/>
          <a:srcRect/>
          <a:stretch>
            <a:fillRect/>
          </a:stretch>
        </p:blipFill>
        <p:spPr bwMode="auto">
          <a:xfrm>
            <a:off x="6443663" y="260350"/>
            <a:ext cx="2422525" cy="3313113"/>
          </a:xfrm>
          <a:prstGeom prst="rect">
            <a:avLst/>
          </a:prstGeom>
          <a:noFill/>
          <a:ln w="9360">
            <a:noFill/>
            <a:miter lim="800000"/>
            <a:headEnd/>
            <a:tailEnd/>
          </a:ln>
        </p:spPr>
      </p:pic>
      <p:pic>
        <p:nvPicPr>
          <p:cNvPr id="17418" name="Picture 4"/>
          <p:cNvPicPr>
            <a:picLocks noChangeAspect="1" noChangeArrowheads="1"/>
          </p:cNvPicPr>
          <p:nvPr/>
        </p:nvPicPr>
        <p:blipFill>
          <a:blip r:embed="rId5" cstate="print"/>
          <a:srcRect/>
          <a:stretch>
            <a:fillRect/>
          </a:stretch>
        </p:blipFill>
        <p:spPr bwMode="auto">
          <a:xfrm>
            <a:off x="250825" y="2781300"/>
            <a:ext cx="2592388" cy="3462338"/>
          </a:xfrm>
          <a:prstGeom prst="rect">
            <a:avLst/>
          </a:prstGeom>
          <a:noFill/>
          <a:ln w="9360">
            <a:noFill/>
            <a:miter lim="800000"/>
            <a:headEnd/>
            <a:tailEnd/>
          </a:ln>
        </p:spPr>
      </p:pic>
      <p:pic>
        <p:nvPicPr>
          <p:cNvPr id="17419" name="Picture 5"/>
          <p:cNvPicPr>
            <a:picLocks noChangeAspect="1" noChangeArrowheads="1"/>
          </p:cNvPicPr>
          <p:nvPr/>
        </p:nvPicPr>
        <p:blipFill>
          <a:blip r:embed="rId6" cstate="print"/>
          <a:srcRect/>
          <a:stretch>
            <a:fillRect/>
          </a:stretch>
        </p:blipFill>
        <p:spPr bwMode="auto">
          <a:xfrm>
            <a:off x="5364163" y="3429000"/>
            <a:ext cx="2016125" cy="3003550"/>
          </a:xfrm>
          <a:prstGeom prst="rect">
            <a:avLst/>
          </a:prstGeom>
          <a:noFill/>
          <a:ln w="9360">
            <a:noFill/>
            <a:miter lim="800000"/>
            <a:headEnd/>
            <a:tailEnd/>
          </a:ln>
        </p:spPr>
      </p:pic>
      <p:pic>
        <p:nvPicPr>
          <p:cNvPr id="12" name="Picture 1" descr="Logo_ABCW"/>
          <p:cNvPicPr>
            <a:picLocks noChangeAspect="1" noChangeArrowheads="1"/>
          </p:cNvPicPr>
          <p:nvPr/>
        </p:nvPicPr>
        <p:blipFill>
          <a:blip r:embed="rId7" cstate="print"/>
          <a:srcRect/>
          <a:stretch>
            <a:fillRect/>
          </a:stretch>
        </p:blipFill>
        <p:spPr bwMode="auto">
          <a:xfrm>
            <a:off x="251520" y="116632"/>
            <a:ext cx="2153157" cy="47245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571230A1-1439-4AE4-AF11-A9B01FEC4B05}"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73A9A73E-E350-4B1D-A091-59785EB547A0}" type="slidenum">
              <a:rPr lang="fr-BE"/>
              <a:pPr>
                <a:defRPr/>
              </a:pPr>
              <a:t>25</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8438" name="ZoneTexte 27"/>
          <p:cNvSpPr txBox="1">
            <a:spLocks noChangeArrowheads="1"/>
          </p:cNvSpPr>
          <p:nvPr/>
        </p:nvSpPr>
        <p:spPr bwMode="auto">
          <a:xfrm>
            <a:off x="1042988" y="549275"/>
            <a:ext cx="2160587" cy="368300"/>
          </a:xfrm>
          <a:prstGeom prst="rect">
            <a:avLst/>
          </a:prstGeom>
          <a:noFill/>
          <a:ln w="9525">
            <a:noFill/>
            <a:miter lim="800000"/>
            <a:headEnd/>
            <a:tailEnd/>
          </a:ln>
        </p:spPr>
        <p:txBody>
          <a:bodyPr>
            <a:spAutoFit/>
          </a:bodyPr>
          <a:lstStyle/>
          <a:p>
            <a:r>
              <a:rPr lang="fr-BE"/>
              <a:t>5. Violations (suite)</a:t>
            </a:r>
          </a:p>
        </p:txBody>
      </p:sp>
      <p:sp>
        <p:nvSpPr>
          <p:cNvPr id="18439"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18440" name="Picture 6"/>
          <p:cNvPicPr>
            <a:picLocks noChangeAspect="1" noChangeArrowheads="1"/>
          </p:cNvPicPr>
          <p:nvPr/>
        </p:nvPicPr>
        <p:blipFill>
          <a:blip r:embed="rId3" cstate="print"/>
          <a:srcRect/>
          <a:stretch>
            <a:fillRect/>
          </a:stretch>
        </p:blipFill>
        <p:spPr bwMode="auto">
          <a:xfrm>
            <a:off x="3132138" y="549275"/>
            <a:ext cx="2303462" cy="3527425"/>
          </a:xfrm>
          <a:prstGeom prst="rect">
            <a:avLst/>
          </a:prstGeom>
          <a:noFill/>
          <a:ln w="9360">
            <a:noFill/>
            <a:miter lim="800000"/>
            <a:headEnd/>
            <a:tailEnd/>
          </a:ln>
        </p:spPr>
      </p:pic>
      <p:pic>
        <p:nvPicPr>
          <p:cNvPr id="18441" name="Picture 7"/>
          <p:cNvPicPr>
            <a:picLocks noChangeAspect="1" noChangeArrowheads="1"/>
          </p:cNvPicPr>
          <p:nvPr/>
        </p:nvPicPr>
        <p:blipFill>
          <a:blip r:embed="rId4" cstate="print"/>
          <a:srcRect/>
          <a:stretch>
            <a:fillRect/>
          </a:stretch>
        </p:blipFill>
        <p:spPr bwMode="auto">
          <a:xfrm>
            <a:off x="6372225" y="115888"/>
            <a:ext cx="2232025" cy="3392487"/>
          </a:xfrm>
          <a:prstGeom prst="rect">
            <a:avLst/>
          </a:prstGeom>
          <a:noFill/>
          <a:ln w="9360">
            <a:noFill/>
            <a:miter lim="800000"/>
            <a:headEnd/>
            <a:tailEnd/>
          </a:ln>
        </p:spPr>
      </p:pic>
      <p:pic>
        <p:nvPicPr>
          <p:cNvPr id="18442" name="Picture 8"/>
          <p:cNvPicPr>
            <a:picLocks noChangeAspect="1" noChangeArrowheads="1"/>
          </p:cNvPicPr>
          <p:nvPr/>
        </p:nvPicPr>
        <p:blipFill>
          <a:blip r:embed="rId5" cstate="print"/>
          <a:srcRect/>
          <a:stretch>
            <a:fillRect/>
          </a:stretch>
        </p:blipFill>
        <p:spPr bwMode="auto">
          <a:xfrm>
            <a:off x="539750" y="2708275"/>
            <a:ext cx="2389188" cy="3600450"/>
          </a:xfrm>
          <a:prstGeom prst="rect">
            <a:avLst/>
          </a:prstGeom>
          <a:noFill/>
          <a:ln w="9360">
            <a:noFill/>
            <a:miter lim="800000"/>
            <a:headEnd/>
            <a:tailEnd/>
          </a:ln>
        </p:spPr>
      </p:pic>
      <p:pic>
        <p:nvPicPr>
          <p:cNvPr id="18443" name="Picture 9"/>
          <p:cNvPicPr>
            <a:picLocks noChangeAspect="1" noChangeArrowheads="1"/>
          </p:cNvPicPr>
          <p:nvPr/>
        </p:nvPicPr>
        <p:blipFill>
          <a:blip r:embed="rId6" cstate="print"/>
          <a:srcRect/>
          <a:stretch>
            <a:fillRect/>
          </a:stretch>
        </p:blipFill>
        <p:spPr bwMode="auto">
          <a:xfrm>
            <a:off x="5724525" y="3284538"/>
            <a:ext cx="2232025" cy="3317875"/>
          </a:xfrm>
          <a:prstGeom prst="rect">
            <a:avLst/>
          </a:prstGeom>
          <a:noFill/>
          <a:ln w="9360">
            <a:noFill/>
            <a:miter lim="800000"/>
            <a:headEnd/>
            <a:tailEnd/>
          </a:ln>
        </p:spPr>
      </p:pic>
      <p:pic>
        <p:nvPicPr>
          <p:cNvPr id="12" name="Picture 1" descr="Logo_ABCW"/>
          <p:cNvPicPr>
            <a:picLocks noChangeAspect="1" noChangeArrowheads="1"/>
          </p:cNvPicPr>
          <p:nvPr/>
        </p:nvPicPr>
        <p:blipFill>
          <a:blip r:embed="rId7" cstate="print"/>
          <a:srcRect/>
          <a:stretch>
            <a:fillRect/>
          </a:stretch>
        </p:blipFill>
        <p:spPr bwMode="auto">
          <a:xfrm>
            <a:off x="251520" y="116632"/>
            <a:ext cx="2153157" cy="47245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E7D85CC9-1659-4CA3-A996-5687CFCD625F}"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8DB31977-9509-4AD1-94A3-7558779378DA}" type="slidenum">
              <a:rPr lang="fr-BE"/>
              <a:pPr>
                <a:defRPr/>
              </a:pPr>
              <a:t>26</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19462" name="ZoneTexte 27"/>
          <p:cNvSpPr txBox="1">
            <a:spLocks noChangeArrowheads="1"/>
          </p:cNvSpPr>
          <p:nvPr/>
        </p:nvSpPr>
        <p:spPr bwMode="auto">
          <a:xfrm>
            <a:off x="1331913" y="549275"/>
            <a:ext cx="2160587" cy="369888"/>
          </a:xfrm>
          <a:prstGeom prst="rect">
            <a:avLst/>
          </a:prstGeom>
          <a:noFill/>
          <a:ln w="9525">
            <a:noFill/>
            <a:miter lim="800000"/>
            <a:headEnd/>
            <a:tailEnd/>
          </a:ln>
        </p:spPr>
        <p:txBody>
          <a:bodyPr>
            <a:spAutoFit/>
          </a:bodyPr>
          <a:lstStyle/>
          <a:p>
            <a:r>
              <a:rPr lang="fr-BE"/>
              <a:t>5. Violations (suite)</a:t>
            </a:r>
          </a:p>
        </p:txBody>
      </p:sp>
      <p:sp>
        <p:nvSpPr>
          <p:cNvPr id="19463"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19464" name="Picture 5"/>
          <p:cNvPicPr>
            <a:picLocks noChangeAspect="1" noChangeArrowheads="1"/>
          </p:cNvPicPr>
          <p:nvPr/>
        </p:nvPicPr>
        <p:blipFill>
          <a:blip r:embed="rId3" cstate="print"/>
          <a:srcRect/>
          <a:stretch>
            <a:fillRect/>
          </a:stretch>
        </p:blipFill>
        <p:spPr bwMode="auto">
          <a:xfrm>
            <a:off x="5435600" y="2852738"/>
            <a:ext cx="2665413" cy="3844925"/>
          </a:xfrm>
          <a:prstGeom prst="rect">
            <a:avLst/>
          </a:prstGeom>
          <a:noFill/>
          <a:ln w="9360">
            <a:noFill/>
            <a:miter lim="800000"/>
            <a:headEnd/>
            <a:tailEnd/>
          </a:ln>
        </p:spPr>
      </p:pic>
      <p:pic>
        <p:nvPicPr>
          <p:cNvPr id="19465" name="Picture 2"/>
          <p:cNvPicPr>
            <a:picLocks noChangeAspect="1" noChangeArrowheads="1"/>
          </p:cNvPicPr>
          <p:nvPr/>
        </p:nvPicPr>
        <p:blipFill>
          <a:blip r:embed="rId4" cstate="print"/>
          <a:srcRect/>
          <a:stretch>
            <a:fillRect/>
          </a:stretch>
        </p:blipFill>
        <p:spPr bwMode="auto">
          <a:xfrm>
            <a:off x="3419475" y="549275"/>
            <a:ext cx="2160588" cy="3073400"/>
          </a:xfrm>
          <a:prstGeom prst="rect">
            <a:avLst/>
          </a:prstGeom>
          <a:noFill/>
          <a:ln w="9360">
            <a:noFill/>
            <a:miter lim="800000"/>
            <a:headEnd/>
            <a:tailEnd/>
          </a:ln>
        </p:spPr>
      </p:pic>
      <p:pic>
        <p:nvPicPr>
          <p:cNvPr id="19466" name="Picture 3"/>
          <p:cNvPicPr>
            <a:picLocks noChangeAspect="1" noChangeArrowheads="1"/>
          </p:cNvPicPr>
          <p:nvPr/>
        </p:nvPicPr>
        <p:blipFill>
          <a:blip r:embed="rId5" cstate="print"/>
          <a:srcRect/>
          <a:stretch>
            <a:fillRect/>
          </a:stretch>
        </p:blipFill>
        <p:spPr bwMode="auto">
          <a:xfrm>
            <a:off x="323850" y="2636838"/>
            <a:ext cx="2560638" cy="3529012"/>
          </a:xfrm>
          <a:prstGeom prst="rect">
            <a:avLst/>
          </a:prstGeom>
          <a:noFill/>
          <a:ln w="9360">
            <a:noFill/>
            <a:miter lim="800000"/>
            <a:headEnd/>
            <a:tailEnd/>
          </a:ln>
        </p:spPr>
      </p:pic>
      <p:pic>
        <p:nvPicPr>
          <p:cNvPr id="19467" name="Picture 4"/>
          <p:cNvPicPr>
            <a:picLocks noChangeAspect="1" noChangeArrowheads="1"/>
          </p:cNvPicPr>
          <p:nvPr/>
        </p:nvPicPr>
        <p:blipFill>
          <a:blip r:embed="rId6" cstate="print"/>
          <a:srcRect/>
          <a:stretch>
            <a:fillRect/>
          </a:stretch>
        </p:blipFill>
        <p:spPr bwMode="auto">
          <a:xfrm>
            <a:off x="6372225" y="188913"/>
            <a:ext cx="2447925" cy="3095625"/>
          </a:xfrm>
          <a:prstGeom prst="rect">
            <a:avLst/>
          </a:prstGeom>
          <a:noFill/>
          <a:ln w="9360">
            <a:noFill/>
            <a:miter lim="800000"/>
            <a:headEnd/>
            <a:tailEnd/>
          </a:ln>
        </p:spPr>
      </p:pic>
      <p:pic>
        <p:nvPicPr>
          <p:cNvPr id="12" name="Picture 1" descr="Logo_ABCW"/>
          <p:cNvPicPr>
            <a:picLocks noChangeAspect="1" noChangeArrowheads="1"/>
          </p:cNvPicPr>
          <p:nvPr/>
        </p:nvPicPr>
        <p:blipFill>
          <a:blip r:embed="rId7" cstate="print"/>
          <a:srcRect/>
          <a:stretch>
            <a:fillRect/>
          </a:stretch>
        </p:blipFill>
        <p:spPr bwMode="auto">
          <a:xfrm>
            <a:off x="251520" y="116632"/>
            <a:ext cx="2153157" cy="47245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810F498B-099B-413D-8B08-8ADB356E8FE8}"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EA392368-4ADC-4C0B-92A2-78C5DB74F584}" type="slidenum">
              <a:rPr lang="fr-BE"/>
              <a:pPr>
                <a:defRPr/>
              </a:pPr>
              <a:t>27</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20485"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20486"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0487" name="Picture 5"/>
          <p:cNvPicPr>
            <a:picLocks noChangeAspect="1" noChangeArrowheads="1"/>
          </p:cNvPicPr>
          <p:nvPr/>
        </p:nvPicPr>
        <p:blipFill>
          <a:blip r:embed="rId4" cstate="print"/>
          <a:srcRect/>
          <a:stretch>
            <a:fillRect/>
          </a:stretch>
        </p:blipFill>
        <p:spPr bwMode="auto">
          <a:xfrm>
            <a:off x="5003800" y="2565400"/>
            <a:ext cx="2376488" cy="3090863"/>
          </a:xfrm>
          <a:prstGeom prst="rect">
            <a:avLst/>
          </a:prstGeom>
          <a:noFill/>
          <a:ln w="9360">
            <a:noFill/>
            <a:miter lim="800000"/>
            <a:headEnd/>
            <a:tailEnd/>
          </a:ln>
        </p:spPr>
      </p:pic>
      <p:pic>
        <p:nvPicPr>
          <p:cNvPr id="20488" name="Picture 2"/>
          <p:cNvPicPr>
            <a:picLocks noChangeAspect="1" noChangeArrowheads="1"/>
          </p:cNvPicPr>
          <p:nvPr/>
        </p:nvPicPr>
        <p:blipFill>
          <a:blip r:embed="rId5" cstate="print"/>
          <a:srcRect/>
          <a:stretch>
            <a:fillRect/>
          </a:stretch>
        </p:blipFill>
        <p:spPr bwMode="auto">
          <a:xfrm>
            <a:off x="2627313" y="692150"/>
            <a:ext cx="2132012" cy="2808288"/>
          </a:xfrm>
          <a:prstGeom prst="rect">
            <a:avLst/>
          </a:prstGeom>
          <a:noFill/>
          <a:ln w="9360">
            <a:noFill/>
            <a:miter lim="800000"/>
            <a:headEnd/>
            <a:tailEnd/>
          </a:ln>
        </p:spPr>
      </p:pic>
      <p:pic>
        <p:nvPicPr>
          <p:cNvPr id="20489" name="Picture 3"/>
          <p:cNvPicPr>
            <a:picLocks noChangeAspect="1" noChangeArrowheads="1"/>
          </p:cNvPicPr>
          <p:nvPr/>
        </p:nvPicPr>
        <p:blipFill>
          <a:blip r:embed="rId6" cstate="print"/>
          <a:srcRect/>
          <a:stretch>
            <a:fillRect/>
          </a:stretch>
        </p:blipFill>
        <p:spPr bwMode="auto">
          <a:xfrm>
            <a:off x="6691313" y="260350"/>
            <a:ext cx="1984375" cy="2690813"/>
          </a:xfrm>
          <a:prstGeom prst="rect">
            <a:avLst/>
          </a:prstGeom>
          <a:noFill/>
          <a:ln w="9360">
            <a:noFill/>
            <a:miter lim="800000"/>
            <a:headEnd/>
            <a:tailEnd/>
          </a:ln>
        </p:spPr>
      </p:pic>
      <p:pic>
        <p:nvPicPr>
          <p:cNvPr id="20490" name="Picture 4"/>
          <p:cNvPicPr>
            <a:picLocks noChangeAspect="1" noChangeArrowheads="1"/>
          </p:cNvPicPr>
          <p:nvPr/>
        </p:nvPicPr>
        <p:blipFill>
          <a:blip r:embed="rId7" cstate="print"/>
          <a:srcRect/>
          <a:stretch>
            <a:fillRect/>
          </a:stretch>
        </p:blipFill>
        <p:spPr bwMode="auto">
          <a:xfrm>
            <a:off x="323850" y="2349500"/>
            <a:ext cx="2232025" cy="3097213"/>
          </a:xfrm>
          <a:prstGeom prst="rect">
            <a:avLst/>
          </a:prstGeom>
          <a:noFill/>
          <a:ln w="9360">
            <a:noFill/>
            <a:miter lim="800000"/>
            <a:headEnd/>
            <a:tailEnd/>
          </a:ln>
        </p:spPr>
      </p:pic>
      <p:sp>
        <p:nvSpPr>
          <p:cNvPr id="20491" name="Rectangle 6"/>
          <p:cNvSpPr>
            <a:spLocks noChangeArrowheads="1"/>
          </p:cNvSpPr>
          <p:nvPr/>
        </p:nvSpPr>
        <p:spPr bwMode="auto">
          <a:xfrm>
            <a:off x="500063" y="5429250"/>
            <a:ext cx="8072437" cy="922338"/>
          </a:xfrm>
          <a:prstGeom prst="rect">
            <a:avLst/>
          </a:prstGeom>
          <a:noFill/>
          <a:ln w="9525">
            <a:solidFill>
              <a:srgbClr val="000000"/>
            </a:solidFill>
            <a:round/>
            <a:headEnd/>
            <a:tailEnd/>
          </a:ln>
        </p:spPr>
        <p:txBody>
          <a:bodyPr lIns="90000" tIns="45000" rIns="90000" bIns="45000"/>
          <a:lstStyle/>
          <a:p>
            <a:pPr>
              <a:lnSpc>
                <a:spcPct val="102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BE" dirty="0">
                <a:solidFill>
                  <a:srgbClr val="000000"/>
                </a:solidFill>
                <a:latin typeface="Calibri" pitchFamily="34" charset="0"/>
                <a:ea typeface="Arial Unicode MS" pitchFamily="34" charset="-128"/>
                <a:cs typeface="Arial Unicode MS" pitchFamily="34" charset="-128"/>
              </a:rPr>
              <a:t>Note : voici un aperçu de ce que le marqueur doit voir. En FIBA, la signalisation s'effectue du </a:t>
            </a:r>
            <a:r>
              <a:rPr lang="fr-BE" dirty="0" smtClean="0">
                <a:solidFill>
                  <a:srgbClr val="000000"/>
                </a:solidFill>
                <a:latin typeface="Calibri" pitchFamily="34" charset="0"/>
                <a:ea typeface="Arial Unicode MS" pitchFamily="34" charset="-128"/>
                <a:cs typeface="Arial Unicode MS" pitchFamily="34" charset="-128"/>
              </a:rPr>
              <a:t>n°00 </a:t>
            </a:r>
            <a:r>
              <a:rPr lang="fr-BE" dirty="0">
                <a:solidFill>
                  <a:srgbClr val="000000"/>
                </a:solidFill>
                <a:latin typeface="Calibri" pitchFamily="34" charset="0"/>
                <a:ea typeface="Arial Unicode MS" pitchFamily="34" charset="-128"/>
                <a:cs typeface="Arial Unicode MS" pitchFamily="34" charset="-128"/>
              </a:rPr>
              <a:t>à </a:t>
            </a:r>
            <a:r>
              <a:rPr lang="fr-BE" dirty="0" smtClean="0">
                <a:solidFill>
                  <a:srgbClr val="000000"/>
                </a:solidFill>
                <a:latin typeface="Calibri" pitchFamily="34" charset="0"/>
                <a:ea typeface="Arial Unicode MS" pitchFamily="34" charset="-128"/>
                <a:cs typeface="Arial Unicode MS" pitchFamily="34" charset="-128"/>
              </a:rPr>
              <a:t>99.</a:t>
            </a:r>
            <a:endParaRPr lang="fr-BE" dirty="0">
              <a:solidFill>
                <a:srgbClr val="000000"/>
              </a:solidFill>
              <a:latin typeface="Calibri" pitchFamily="34" charset="0"/>
              <a:ea typeface="Arial Unicode MS" pitchFamily="34" charset="-128"/>
              <a:cs typeface="Arial Unicode MS" pitchFamily="34" charset="-128"/>
            </a:endParaRPr>
          </a:p>
        </p:txBody>
      </p:sp>
      <p:sp>
        <p:nvSpPr>
          <p:cNvPr id="20492" name="ZoneTexte 27"/>
          <p:cNvSpPr txBox="1">
            <a:spLocks noChangeArrowheads="1"/>
          </p:cNvSpPr>
          <p:nvPr/>
        </p:nvSpPr>
        <p:spPr bwMode="auto">
          <a:xfrm>
            <a:off x="1331913" y="549275"/>
            <a:ext cx="2447925" cy="369888"/>
          </a:xfrm>
          <a:prstGeom prst="rect">
            <a:avLst/>
          </a:prstGeom>
          <a:noFill/>
          <a:ln w="9525">
            <a:noFill/>
            <a:miter lim="800000"/>
            <a:headEnd/>
            <a:tailEnd/>
          </a:ln>
        </p:spPr>
        <p:txBody>
          <a:bodyPr>
            <a:spAutoFit/>
          </a:bodyPr>
          <a:lstStyle/>
          <a:p>
            <a:r>
              <a:rPr lang="fr-BE"/>
              <a:t>6. Numéro du joueur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ADD926FB-F126-4778-8B62-C08CD63B1E4A}"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4B5626EC-1CE8-499E-B07E-D86562312215}" type="slidenum">
              <a:rPr lang="fr-BE"/>
              <a:pPr>
                <a:defRPr/>
              </a:pPr>
              <a:t>28</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21509"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21510" name="ZoneTexte 27"/>
          <p:cNvSpPr txBox="1">
            <a:spLocks noChangeArrowheads="1"/>
          </p:cNvSpPr>
          <p:nvPr/>
        </p:nvSpPr>
        <p:spPr bwMode="auto">
          <a:xfrm>
            <a:off x="1331913" y="549275"/>
            <a:ext cx="1944687" cy="369888"/>
          </a:xfrm>
          <a:prstGeom prst="rect">
            <a:avLst/>
          </a:prstGeom>
          <a:noFill/>
          <a:ln w="9525">
            <a:noFill/>
            <a:miter lim="800000"/>
            <a:headEnd/>
            <a:tailEnd/>
          </a:ln>
        </p:spPr>
        <p:txBody>
          <a:bodyPr>
            <a:spAutoFit/>
          </a:bodyPr>
          <a:lstStyle/>
          <a:p>
            <a:r>
              <a:rPr lang="fr-BE"/>
              <a:t>7. Type de faute</a:t>
            </a:r>
          </a:p>
        </p:txBody>
      </p:sp>
      <p:sp>
        <p:nvSpPr>
          <p:cNvPr id="21511"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1512" name="Picture 4"/>
          <p:cNvPicPr>
            <a:picLocks noChangeAspect="1" noChangeArrowheads="1"/>
          </p:cNvPicPr>
          <p:nvPr/>
        </p:nvPicPr>
        <p:blipFill>
          <a:blip r:embed="rId4" cstate="print"/>
          <a:srcRect/>
          <a:stretch>
            <a:fillRect/>
          </a:stretch>
        </p:blipFill>
        <p:spPr bwMode="auto">
          <a:xfrm>
            <a:off x="539750" y="2565400"/>
            <a:ext cx="2160588" cy="3683000"/>
          </a:xfrm>
          <a:prstGeom prst="rect">
            <a:avLst/>
          </a:prstGeom>
          <a:noFill/>
          <a:ln w="9360">
            <a:noFill/>
            <a:miter lim="800000"/>
            <a:headEnd/>
            <a:tailEnd/>
          </a:ln>
        </p:spPr>
      </p:pic>
      <p:pic>
        <p:nvPicPr>
          <p:cNvPr id="21513" name="Picture 2"/>
          <p:cNvPicPr>
            <a:picLocks noChangeAspect="1" noChangeArrowheads="1"/>
          </p:cNvPicPr>
          <p:nvPr/>
        </p:nvPicPr>
        <p:blipFill>
          <a:blip r:embed="rId5" cstate="print"/>
          <a:srcRect/>
          <a:stretch>
            <a:fillRect/>
          </a:stretch>
        </p:blipFill>
        <p:spPr bwMode="auto">
          <a:xfrm>
            <a:off x="5651500" y="3213100"/>
            <a:ext cx="2808288" cy="3478213"/>
          </a:xfrm>
          <a:prstGeom prst="rect">
            <a:avLst/>
          </a:prstGeom>
          <a:noFill/>
          <a:ln w="9360">
            <a:noFill/>
            <a:miter lim="800000"/>
            <a:headEnd/>
            <a:tailEnd/>
          </a:ln>
        </p:spPr>
      </p:pic>
      <p:pic>
        <p:nvPicPr>
          <p:cNvPr id="21514" name="Picture 3"/>
          <p:cNvPicPr>
            <a:picLocks noChangeAspect="1" noChangeArrowheads="1"/>
          </p:cNvPicPr>
          <p:nvPr/>
        </p:nvPicPr>
        <p:blipFill>
          <a:blip r:embed="rId6" cstate="print"/>
          <a:srcRect/>
          <a:stretch>
            <a:fillRect/>
          </a:stretch>
        </p:blipFill>
        <p:spPr bwMode="auto">
          <a:xfrm>
            <a:off x="6516688" y="188913"/>
            <a:ext cx="2303462" cy="3536950"/>
          </a:xfrm>
          <a:prstGeom prst="rect">
            <a:avLst/>
          </a:prstGeom>
          <a:noFill/>
          <a:ln w="9360">
            <a:noFill/>
            <a:miter lim="800000"/>
            <a:headEnd/>
            <a:tailEnd/>
          </a:ln>
        </p:spPr>
      </p:pic>
      <p:pic>
        <p:nvPicPr>
          <p:cNvPr id="21515" name="Picture 5"/>
          <p:cNvPicPr>
            <a:picLocks noChangeAspect="1" noChangeArrowheads="1"/>
          </p:cNvPicPr>
          <p:nvPr/>
        </p:nvPicPr>
        <p:blipFill>
          <a:blip r:embed="rId7" cstate="print"/>
          <a:srcRect/>
          <a:stretch>
            <a:fillRect/>
          </a:stretch>
        </p:blipFill>
        <p:spPr bwMode="auto">
          <a:xfrm>
            <a:off x="3203575" y="476250"/>
            <a:ext cx="2160588" cy="3576638"/>
          </a:xfrm>
          <a:prstGeom prst="rect">
            <a:avLst/>
          </a:prstGeom>
          <a:noFill/>
          <a:ln w="9360">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901B6D5C-442B-47F9-B0E7-F3381B098065}"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390E1DBC-B6D5-48BC-8ACE-0804887C4767}" type="slidenum">
              <a:rPr lang="fr-BE"/>
              <a:pPr>
                <a:defRPr/>
              </a:pPr>
              <a:t>29</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22533"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22534" name="ZoneTexte 27"/>
          <p:cNvSpPr txBox="1">
            <a:spLocks noChangeArrowheads="1"/>
          </p:cNvSpPr>
          <p:nvPr/>
        </p:nvSpPr>
        <p:spPr bwMode="auto">
          <a:xfrm>
            <a:off x="1116013" y="476250"/>
            <a:ext cx="2519362" cy="369888"/>
          </a:xfrm>
          <a:prstGeom prst="rect">
            <a:avLst/>
          </a:prstGeom>
          <a:noFill/>
          <a:ln w="9525">
            <a:noFill/>
            <a:miter lim="800000"/>
            <a:headEnd/>
            <a:tailEnd/>
          </a:ln>
        </p:spPr>
        <p:txBody>
          <a:bodyPr>
            <a:spAutoFit/>
          </a:bodyPr>
          <a:lstStyle/>
          <a:p>
            <a:r>
              <a:rPr lang="fr-BE"/>
              <a:t>7. Type de faute (suite)</a:t>
            </a:r>
          </a:p>
        </p:txBody>
      </p:sp>
      <p:sp>
        <p:nvSpPr>
          <p:cNvPr id="22535"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2536" name="Picture 2"/>
          <p:cNvPicPr>
            <a:picLocks noChangeAspect="1" noChangeArrowheads="1"/>
          </p:cNvPicPr>
          <p:nvPr/>
        </p:nvPicPr>
        <p:blipFill>
          <a:blip r:embed="rId4" cstate="print"/>
          <a:srcRect/>
          <a:stretch>
            <a:fillRect/>
          </a:stretch>
        </p:blipFill>
        <p:spPr bwMode="auto">
          <a:xfrm>
            <a:off x="179388" y="908050"/>
            <a:ext cx="2376487" cy="4192588"/>
          </a:xfrm>
          <a:prstGeom prst="rect">
            <a:avLst/>
          </a:prstGeom>
          <a:noFill/>
          <a:ln w="9360">
            <a:noFill/>
            <a:miter lim="800000"/>
            <a:headEnd/>
            <a:tailEnd/>
          </a:ln>
        </p:spPr>
      </p:pic>
      <p:pic>
        <p:nvPicPr>
          <p:cNvPr id="22537" name="Picture 3"/>
          <p:cNvPicPr>
            <a:picLocks noChangeAspect="1" noChangeArrowheads="1"/>
          </p:cNvPicPr>
          <p:nvPr/>
        </p:nvPicPr>
        <p:blipFill>
          <a:blip r:embed="rId5" cstate="print"/>
          <a:srcRect/>
          <a:stretch>
            <a:fillRect/>
          </a:stretch>
        </p:blipFill>
        <p:spPr bwMode="auto">
          <a:xfrm>
            <a:off x="6732588" y="188913"/>
            <a:ext cx="2166937" cy="3678237"/>
          </a:xfrm>
          <a:prstGeom prst="rect">
            <a:avLst/>
          </a:prstGeom>
          <a:noFill/>
          <a:ln w="9360">
            <a:noFill/>
            <a:miter lim="800000"/>
            <a:headEnd/>
            <a:tailEnd/>
          </a:ln>
        </p:spPr>
      </p:pic>
      <p:pic>
        <p:nvPicPr>
          <p:cNvPr id="22538" name="Picture 4"/>
          <p:cNvPicPr>
            <a:picLocks noChangeAspect="1" noChangeArrowheads="1"/>
          </p:cNvPicPr>
          <p:nvPr/>
        </p:nvPicPr>
        <p:blipFill>
          <a:blip r:embed="rId6" cstate="print"/>
          <a:srcRect/>
          <a:stretch>
            <a:fillRect/>
          </a:stretch>
        </p:blipFill>
        <p:spPr bwMode="auto">
          <a:xfrm>
            <a:off x="3563938" y="476250"/>
            <a:ext cx="1944687" cy="3246438"/>
          </a:xfrm>
          <a:prstGeom prst="rect">
            <a:avLst/>
          </a:prstGeom>
          <a:noFill/>
          <a:ln w="9360">
            <a:noFill/>
            <a:miter lim="800000"/>
            <a:headEnd/>
            <a:tailEnd/>
          </a:ln>
        </p:spPr>
      </p:pic>
      <p:pic>
        <p:nvPicPr>
          <p:cNvPr id="22539" name="Picture 5"/>
          <p:cNvPicPr>
            <a:picLocks noChangeAspect="1" noChangeArrowheads="1"/>
          </p:cNvPicPr>
          <p:nvPr/>
        </p:nvPicPr>
        <p:blipFill>
          <a:blip r:embed="rId7" cstate="print"/>
          <a:srcRect/>
          <a:stretch>
            <a:fillRect/>
          </a:stretch>
        </p:blipFill>
        <p:spPr bwMode="auto">
          <a:xfrm>
            <a:off x="5580063" y="3644900"/>
            <a:ext cx="1871662" cy="3068638"/>
          </a:xfrm>
          <a:prstGeom prst="rect">
            <a:avLst/>
          </a:prstGeom>
          <a:noFill/>
          <a:ln w="936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3</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5126" name="ZoneTexte 9"/>
          <p:cNvSpPr txBox="1">
            <a:spLocks noChangeArrowheads="1"/>
          </p:cNvSpPr>
          <p:nvPr/>
        </p:nvSpPr>
        <p:spPr bwMode="auto">
          <a:xfrm>
            <a:off x="323850" y="188640"/>
            <a:ext cx="8496300" cy="4431983"/>
          </a:xfrm>
          <a:prstGeom prst="rect">
            <a:avLst/>
          </a:prstGeom>
          <a:noFill/>
          <a:ln w="9525">
            <a:noFill/>
            <a:miter lim="800000"/>
            <a:headEnd/>
            <a:tailEnd/>
          </a:ln>
        </p:spPr>
        <p:txBody>
          <a:bodyPr wrap="square">
            <a:spAutoFit/>
          </a:bodyPr>
          <a:lstStyle/>
          <a:p>
            <a:r>
              <a:rPr lang="fr-BE" sz="1000" dirty="0"/>
              <a:t>				</a:t>
            </a:r>
          </a:p>
          <a:p>
            <a:endParaRPr lang="fr-BE" sz="1000" dirty="0" smtClean="0"/>
          </a:p>
          <a:p>
            <a:r>
              <a:rPr lang="fr-BE" sz="1000" dirty="0"/>
              <a:t>				</a:t>
            </a:r>
            <a:r>
              <a:rPr lang="fr-BE" b="1" u="sng" dirty="0"/>
              <a:t>MÉMENTO DÉLÉGUÉ</a:t>
            </a:r>
          </a:p>
          <a:p>
            <a:endParaRPr lang="fr-BE" sz="1000" dirty="0"/>
          </a:p>
          <a:p>
            <a:endParaRPr lang="fr-BE" sz="1000" dirty="0"/>
          </a:p>
          <a:p>
            <a:r>
              <a:rPr lang="fr-BE" sz="1600" b="1" i="1" dirty="0"/>
              <a:t>Pour l’(les) équipe(s) qui débute(nt) la journée :</a:t>
            </a:r>
            <a:endParaRPr lang="fr-BE" sz="1600" dirty="0"/>
          </a:p>
          <a:p>
            <a:r>
              <a:rPr lang="fr-BE" sz="1600" b="1" dirty="0"/>
              <a:t> </a:t>
            </a:r>
            <a:endParaRPr lang="fr-BE" sz="1600" dirty="0"/>
          </a:p>
          <a:p>
            <a:r>
              <a:rPr lang="fr-BE" sz="1600" dirty="0"/>
              <a:t>· être présent au plus tard 40 minutes avant le match;</a:t>
            </a:r>
          </a:p>
          <a:p>
            <a:r>
              <a:rPr lang="fr-BE" sz="1600" dirty="0"/>
              <a:t>· obtenir </a:t>
            </a:r>
            <a:r>
              <a:rPr lang="fr-BE" sz="1600" dirty="0" smtClean="0"/>
              <a:t>à la buvette Time Out les </a:t>
            </a:r>
            <a:r>
              <a:rPr lang="fr-BE" sz="1600" dirty="0"/>
              <a:t>clés </a:t>
            </a:r>
            <a:r>
              <a:rPr lang="fr-BE" sz="1600" dirty="0" smtClean="0"/>
              <a:t>des </a:t>
            </a:r>
            <a:r>
              <a:rPr lang="fr-BE" sz="1600" dirty="0"/>
              <a:t>vestiaires </a:t>
            </a:r>
            <a:r>
              <a:rPr lang="fr-BE" sz="1600" dirty="0" smtClean="0"/>
              <a:t>joueurs (V1-8) et arbitres (VA1-4);</a:t>
            </a:r>
            <a:endParaRPr lang="fr-BE" sz="1600" dirty="0"/>
          </a:p>
          <a:p>
            <a:r>
              <a:rPr lang="fr-BE" sz="1600" dirty="0"/>
              <a:t>· préparer le terrain (panneaux, matériel de table, chaises et bancs, ...);</a:t>
            </a:r>
          </a:p>
          <a:p>
            <a:r>
              <a:rPr lang="fr-BE" sz="1600" dirty="0"/>
              <a:t>· accueillir les arbitres et les adversaires et leur indiquer les vestiaires. </a:t>
            </a:r>
          </a:p>
          <a:p>
            <a:endParaRPr lang="fr-BE" sz="1600" b="1" i="1" dirty="0"/>
          </a:p>
          <a:p>
            <a:r>
              <a:rPr lang="fr-BE" sz="1600" b="1" i="1" dirty="0"/>
              <a:t>Pour l’(les) équipe(s) qui termine(nt) la journée :</a:t>
            </a:r>
            <a:endParaRPr lang="fr-BE" sz="1600" dirty="0"/>
          </a:p>
          <a:p>
            <a:r>
              <a:rPr lang="fr-BE" sz="1600" b="1" dirty="0"/>
              <a:t> </a:t>
            </a:r>
            <a:endParaRPr lang="fr-BE" sz="1600" dirty="0"/>
          </a:p>
          <a:p>
            <a:r>
              <a:rPr lang="fr-BE" sz="1600" dirty="0"/>
              <a:t>· ranger la salle et le matériel</a:t>
            </a:r>
            <a:r>
              <a:rPr lang="fr-BE" sz="1600" dirty="0" smtClean="0"/>
              <a:t>; rentrer les gradins,</a:t>
            </a:r>
            <a:endParaRPr lang="fr-BE" sz="1600" dirty="0"/>
          </a:p>
          <a:p>
            <a:r>
              <a:rPr lang="fr-BE" sz="1600" dirty="0"/>
              <a:t>· récupérer les feuilles de match (blanche et verte, un seul exemplaire pour les moins de 12 ans) et les mettre dans les </a:t>
            </a:r>
            <a:r>
              <a:rPr lang="fr-BE" sz="1600" dirty="0" smtClean="0"/>
              <a:t>bancs; </a:t>
            </a:r>
            <a:r>
              <a:rPr lang="fr-BE" sz="1600" dirty="0"/>
              <a:t>l’idéal est de déposer les feuilles de tous les matchs de la matinée dans la boîte aux lettres du secrétaire; sinon, celui-ci passera les prendre le lundi;</a:t>
            </a:r>
          </a:p>
          <a:p>
            <a:r>
              <a:rPr lang="fr-BE" sz="1600" dirty="0"/>
              <a:t>· rendre les </a:t>
            </a:r>
            <a:r>
              <a:rPr lang="fr-BE" sz="1600" dirty="0" smtClean="0"/>
              <a:t>clés à la buvette Time Out (clés des </a:t>
            </a:r>
            <a:r>
              <a:rPr lang="fr-BE" sz="1600" dirty="0"/>
              <a:t>vestiaires </a:t>
            </a:r>
            <a:r>
              <a:rPr lang="fr-BE" sz="1600" dirty="0" smtClean="0"/>
              <a:t>joueurs et arbitres</a:t>
            </a:r>
            <a:r>
              <a:rPr lang="fr-BE" sz="1600" dirty="0"/>
              <a:t>). </a:t>
            </a:r>
          </a:p>
        </p:txBody>
      </p:sp>
      <p:sp>
        <p:nvSpPr>
          <p:cNvPr id="5127" name="Text Box 2"/>
          <p:cNvSpPr txBox="1">
            <a:spLocks noChangeArrowheads="1"/>
          </p:cNvSpPr>
          <p:nvPr/>
        </p:nvSpPr>
        <p:spPr bwMode="auto">
          <a:xfrm>
            <a:off x="1476375" y="5229225"/>
            <a:ext cx="6119813" cy="1152525"/>
          </a:xfrm>
          <a:prstGeom prst="rect">
            <a:avLst/>
          </a:prstGeom>
          <a:solidFill>
            <a:srgbClr val="FFFFFF"/>
          </a:solidFill>
          <a:ln w="3175" algn="in">
            <a:solidFill>
              <a:srgbClr val="000000"/>
            </a:solidFill>
            <a:miter lim="800000"/>
            <a:headEnd/>
            <a:tailEnd/>
          </a:ln>
        </p:spPr>
        <p:txBody>
          <a:bodyPr lIns="35560" tIns="35560" rIns="35560" bIns="35560"/>
          <a:lstStyle/>
          <a:p>
            <a:pPr algn="ctr"/>
            <a:r>
              <a:rPr lang="fr-BE" sz="1400" b="1" noProof="1">
                <a:solidFill>
                  <a:srgbClr val="000000"/>
                </a:solidFill>
                <a:latin typeface="Times New Roman" pitchFamily="18" charset="0"/>
                <a:cs typeface="Times New Roman" pitchFamily="18" charset="0"/>
              </a:rPr>
              <a:t>ATTENTION !</a:t>
            </a:r>
          </a:p>
          <a:p>
            <a:r>
              <a:rPr lang="fr-BE" sz="1400" b="1" noProof="1">
                <a:solidFill>
                  <a:srgbClr val="000000"/>
                </a:solidFill>
                <a:latin typeface="Times New Roman" pitchFamily="18" charset="0"/>
                <a:cs typeface="Times New Roman" pitchFamily="18" charset="0"/>
              </a:rPr>
              <a:t>Le délégué est tenu de veiller	- au respect de l'arbitre et des adversaires;</a:t>
            </a:r>
          </a:p>
          <a:p>
            <a:r>
              <a:rPr lang="fr-BE" sz="1400" b="1" noProof="1">
                <a:solidFill>
                  <a:srgbClr val="000000"/>
                </a:solidFill>
                <a:latin typeface="Times New Roman" pitchFamily="18" charset="0"/>
                <a:cs typeface="Times New Roman" pitchFamily="18" charset="0"/>
              </a:rPr>
              <a:t>			- au respect des locaux et du matériel;</a:t>
            </a:r>
          </a:p>
          <a:p>
            <a:r>
              <a:rPr lang="fr-BE" sz="1400" b="1" noProof="1">
                <a:solidFill>
                  <a:srgbClr val="000000"/>
                </a:solidFill>
                <a:latin typeface="Times New Roman" pitchFamily="18" charset="0"/>
                <a:cs typeface="Times New Roman" pitchFamily="18" charset="0"/>
              </a:rPr>
              <a:t>			- au respect de l'organisation du club;</a:t>
            </a:r>
          </a:p>
          <a:p>
            <a:r>
              <a:rPr lang="fr-BE" sz="1400" b="1" noProof="1">
                <a:solidFill>
                  <a:srgbClr val="000000"/>
                </a:solidFill>
                <a:latin typeface="Times New Roman" pitchFamily="18" charset="0"/>
                <a:cs typeface="Times New Roman" pitchFamily="18" charset="0"/>
              </a:rPr>
              <a:t>			- au maintien de l'ordre dans la salle.</a:t>
            </a:r>
            <a:endParaRPr lang="fr-FR" sz="1400" b="1">
              <a:latin typeface="Times New Roman" pitchFamily="18" charset="0"/>
              <a:cs typeface="Times New Roman" pitchFamily="18" charset="0"/>
            </a:endParaRPr>
          </a:p>
        </p:txBody>
      </p:sp>
      <p:pic>
        <p:nvPicPr>
          <p:cNvPr id="8" name="Picture 1" descr="Logo_ABCW"/>
          <p:cNvPicPr>
            <a:picLocks noChangeAspect="1" noChangeArrowheads="1"/>
          </p:cNvPicPr>
          <p:nvPr/>
        </p:nvPicPr>
        <p:blipFill>
          <a:blip r:embed="rId3" cstate="print"/>
          <a:srcRect/>
          <a:stretch>
            <a:fillRect/>
          </a:stretch>
        </p:blipFill>
        <p:spPr bwMode="auto">
          <a:xfrm>
            <a:off x="179512" y="188640"/>
            <a:ext cx="2297173" cy="504056"/>
          </a:xfrm>
          <a:prstGeom prst="rect">
            <a:avLst/>
          </a:prstGeom>
          <a:noFill/>
          <a:ln w="9525" algn="in">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C4906F1C-6C84-493E-B31B-5DD10BE218F7}"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B19B68F3-0DE1-4943-995B-529F106B5AE2}" type="slidenum">
              <a:rPr lang="fr-BE"/>
              <a:pPr>
                <a:defRPr/>
              </a:pPr>
              <a:t>30</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23558" name="ZoneTexte 27"/>
          <p:cNvSpPr txBox="1">
            <a:spLocks noChangeArrowheads="1"/>
          </p:cNvSpPr>
          <p:nvPr/>
        </p:nvSpPr>
        <p:spPr bwMode="auto">
          <a:xfrm>
            <a:off x="1187450" y="549275"/>
            <a:ext cx="2016125" cy="307975"/>
          </a:xfrm>
          <a:prstGeom prst="rect">
            <a:avLst/>
          </a:prstGeom>
          <a:noFill/>
          <a:ln w="9525">
            <a:noFill/>
            <a:miter lim="800000"/>
            <a:headEnd/>
            <a:tailEnd/>
          </a:ln>
        </p:spPr>
        <p:txBody>
          <a:bodyPr>
            <a:spAutoFit/>
          </a:bodyPr>
          <a:lstStyle/>
          <a:p>
            <a:r>
              <a:rPr lang="fr-BE" sz="1400"/>
              <a:t>7. Type de faute (suite)</a:t>
            </a:r>
          </a:p>
        </p:txBody>
      </p:sp>
      <p:sp>
        <p:nvSpPr>
          <p:cNvPr id="23559"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3560" name="Picture 3"/>
          <p:cNvPicPr>
            <a:picLocks noChangeAspect="1" noChangeArrowheads="1"/>
          </p:cNvPicPr>
          <p:nvPr/>
        </p:nvPicPr>
        <p:blipFill>
          <a:blip r:embed="rId3" cstate="print"/>
          <a:srcRect/>
          <a:stretch>
            <a:fillRect/>
          </a:stretch>
        </p:blipFill>
        <p:spPr bwMode="auto">
          <a:xfrm>
            <a:off x="2051050" y="1268413"/>
            <a:ext cx="6894513" cy="3862387"/>
          </a:xfrm>
          <a:prstGeom prst="rect">
            <a:avLst/>
          </a:prstGeom>
          <a:noFill/>
          <a:ln w="9360">
            <a:noFill/>
            <a:miter lim="800000"/>
            <a:headEnd/>
            <a:tailEnd/>
          </a:ln>
        </p:spPr>
      </p:pic>
      <p:pic>
        <p:nvPicPr>
          <p:cNvPr id="23561" name="Picture 2"/>
          <p:cNvPicPr>
            <a:picLocks noChangeAspect="1" noChangeArrowheads="1"/>
          </p:cNvPicPr>
          <p:nvPr/>
        </p:nvPicPr>
        <p:blipFill>
          <a:blip r:embed="rId4" cstate="print"/>
          <a:srcRect/>
          <a:stretch>
            <a:fillRect/>
          </a:stretch>
        </p:blipFill>
        <p:spPr bwMode="auto">
          <a:xfrm>
            <a:off x="179388" y="1989138"/>
            <a:ext cx="2016125" cy="3559175"/>
          </a:xfrm>
          <a:prstGeom prst="rect">
            <a:avLst/>
          </a:prstGeom>
          <a:noFill/>
          <a:ln w="9360">
            <a:noFill/>
            <a:miter lim="800000"/>
            <a:headEnd/>
            <a:tailEnd/>
          </a:ln>
        </p:spPr>
      </p:pic>
      <p:pic>
        <p:nvPicPr>
          <p:cNvPr id="10" name="Picture 1" descr="Logo_ABCW"/>
          <p:cNvPicPr>
            <a:picLocks noChangeAspect="1" noChangeArrowheads="1"/>
          </p:cNvPicPr>
          <p:nvPr/>
        </p:nvPicPr>
        <p:blipFill>
          <a:blip r:embed="rId5" cstate="print"/>
          <a:srcRect/>
          <a:stretch>
            <a:fillRect/>
          </a:stretch>
        </p:blipFill>
        <p:spPr bwMode="auto">
          <a:xfrm>
            <a:off x="251520" y="116632"/>
            <a:ext cx="2153157" cy="47245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AD6C524-DF21-4DE6-B103-9F429CACADA5}"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2C60CE3C-B6A3-4EAC-82C4-1E0B5A03AAEB}" type="slidenum">
              <a:rPr lang="fr-BE"/>
              <a:pPr>
                <a:defRPr/>
              </a:pPr>
              <a:t>31</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24581"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24582" name="ZoneTexte 27"/>
          <p:cNvSpPr txBox="1">
            <a:spLocks noChangeArrowheads="1"/>
          </p:cNvSpPr>
          <p:nvPr/>
        </p:nvSpPr>
        <p:spPr bwMode="auto">
          <a:xfrm>
            <a:off x="1331913" y="549275"/>
            <a:ext cx="3384550" cy="369888"/>
          </a:xfrm>
          <a:prstGeom prst="rect">
            <a:avLst/>
          </a:prstGeom>
          <a:noFill/>
          <a:ln w="9525">
            <a:noFill/>
            <a:miter lim="800000"/>
            <a:headEnd/>
            <a:tailEnd/>
          </a:ln>
        </p:spPr>
        <p:txBody>
          <a:bodyPr>
            <a:spAutoFit/>
          </a:bodyPr>
          <a:lstStyle/>
          <a:p>
            <a:r>
              <a:rPr lang="fr-BE"/>
              <a:t>7. Type de faute (signalisation)</a:t>
            </a:r>
          </a:p>
        </p:txBody>
      </p:sp>
      <p:sp>
        <p:nvSpPr>
          <p:cNvPr id="24583"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4584" name="Picture 1"/>
          <p:cNvPicPr>
            <a:picLocks noChangeAspect="1" noChangeArrowheads="1"/>
          </p:cNvPicPr>
          <p:nvPr/>
        </p:nvPicPr>
        <p:blipFill>
          <a:blip r:embed="rId4" cstate="print"/>
          <a:srcRect/>
          <a:stretch>
            <a:fillRect/>
          </a:stretch>
        </p:blipFill>
        <p:spPr bwMode="auto">
          <a:xfrm>
            <a:off x="0" y="1484313"/>
            <a:ext cx="9144000" cy="4124325"/>
          </a:xfrm>
          <a:prstGeom prst="rect">
            <a:avLst/>
          </a:prstGeom>
          <a:noFill/>
          <a:ln w="9360">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AC16819F-5CCD-468C-8029-6D5C274AE54E}"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B426FCCB-9F6A-42E2-BBD5-B453C2EA9D05}" type="slidenum">
              <a:rPr lang="fr-BE"/>
              <a:pPr>
                <a:defRPr/>
              </a:pPr>
              <a:t>32</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25605"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25606" name="ZoneTexte 27"/>
          <p:cNvSpPr txBox="1">
            <a:spLocks noChangeArrowheads="1"/>
          </p:cNvSpPr>
          <p:nvPr/>
        </p:nvSpPr>
        <p:spPr bwMode="auto">
          <a:xfrm>
            <a:off x="1331913" y="549275"/>
            <a:ext cx="3384550" cy="369888"/>
          </a:xfrm>
          <a:prstGeom prst="rect">
            <a:avLst/>
          </a:prstGeom>
          <a:noFill/>
          <a:ln w="9525">
            <a:noFill/>
            <a:miter lim="800000"/>
            <a:headEnd/>
            <a:tailEnd/>
          </a:ln>
        </p:spPr>
        <p:txBody>
          <a:bodyPr>
            <a:spAutoFit/>
          </a:bodyPr>
          <a:lstStyle/>
          <a:p>
            <a:r>
              <a:rPr lang="fr-BE"/>
              <a:t>7. Type de faute (signalisation)</a:t>
            </a:r>
          </a:p>
        </p:txBody>
      </p:sp>
      <p:sp>
        <p:nvSpPr>
          <p:cNvPr id="25607"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5608" name="Picture 2"/>
          <p:cNvPicPr>
            <a:picLocks noChangeAspect="1" noChangeArrowheads="1"/>
          </p:cNvPicPr>
          <p:nvPr/>
        </p:nvPicPr>
        <p:blipFill>
          <a:blip r:embed="rId4" cstate="print"/>
          <a:srcRect/>
          <a:stretch>
            <a:fillRect/>
          </a:stretch>
        </p:blipFill>
        <p:spPr bwMode="auto">
          <a:xfrm>
            <a:off x="684213" y="908050"/>
            <a:ext cx="7307262" cy="5381625"/>
          </a:xfrm>
          <a:prstGeom prst="rect">
            <a:avLst/>
          </a:prstGeom>
          <a:noFill/>
          <a:ln w="9360">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6B10DDCB-73A8-4206-B085-3BAA17D8C050}"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129358F5-3056-47AC-86CB-6B1DFC9E8ED0}" type="slidenum">
              <a:rPr lang="fr-BE"/>
              <a:pPr>
                <a:defRPr/>
              </a:pPr>
              <a:t>33</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pic>
        <p:nvPicPr>
          <p:cNvPr id="26629" name="Image 6" descr="Logo_ABCW_Beige.jpg"/>
          <p:cNvPicPr>
            <a:picLocks noChangeAspect="1"/>
          </p:cNvPicPr>
          <p:nvPr/>
        </p:nvPicPr>
        <p:blipFill>
          <a:blip r:embed="rId3" cstate="print"/>
          <a:srcRect/>
          <a:stretch>
            <a:fillRect/>
          </a:stretch>
        </p:blipFill>
        <p:spPr bwMode="auto">
          <a:xfrm>
            <a:off x="250825" y="188913"/>
            <a:ext cx="865188" cy="647700"/>
          </a:xfrm>
          <a:prstGeom prst="rect">
            <a:avLst/>
          </a:prstGeom>
          <a:noFill/>
          <a:ln w="9525">
            <a:noFill/>
            <a:miter lim="800000"/>
            <a:headEnd/>
            <a:tailEnd/>
          </a:ln>
        </p:spPr>
      </p:pic>
      <p:sp>
        <p:nvSpPr>
          <p:cNvPr id="26630" name="ZoneTexte 27"/>
          <p:cNvSpPr txBox="1">
            <a:spLocks noChangeArrowheads="1"/>
          </p:cNvSpPr>
          <p:nvPr/>
        </p:nvSpPr>
        <p:spPr bwMode="auto">
          <a:xfrm>
            <a:off x="1331913" y="549275"/>
            <a:ext cx="5761037" cy="369888"/>
          </a:xfrm>
          <a:prstGeom prst="rect">
            <a:avLst/>
          </a:prstGeom>
          <a:noFill/>
          <a:ln w="9525">
            <a:noFill/>
            <a:miter lim="800000"/>
            <a:headEnd/>
            <a:tailEnd/>
          </a:ln>
        </p:spPr>
        <p:txBody>
          <a:bodyPr>
            <a:spAutoFit/>
          </a:bodyPr>
          <a:lstStyle/>
          <a:p>
            <a:r>
              <a:rPr lang="fr-BE"/>
              <a:t>7. Type de faute (signalisation dans la zone restrictive)</a:t>
            </a:r>
          </a:p>
        </p:txBody>
      </p:sp>
      <p:sp>
        <p:nvSpPr>
          <p:cNvPr id="26631"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6632" name="Picture 2"/>
          <p:cNvPicPr>
            <a:picLocks noChangeAspect="1" noChangeArrowheads="1"/>
          </p:cNvPicPr>
          <p:nvPr/>
        </p:nvPicPr>
        <p:blipFill>
          <a:blip r:embed="rId4" cstate="print"/>
          <a:srcRect/>
          <a:stretch>
            <a:fillRect/>
          </a:stretch>
        </p:blipFill>
        <p:spPr bwMode="auto">
          <a:xfrm>
            <a:off x="179388" y="908050"/>
            <a:ext cx="8161337" cy="4176713"/>
          </a:xfrm>
          <a:prstGeom prst="rect">
            <a:avLst/>
          </a:prstGeom>
          <a:noFill/>
          <a:ln w="9360">
            <a:noFill/>
            <a:miter lim="800000"/>
            <a:headEnd/>
            <a:tailEnd/>
          </a:ln>
        </p:spPr>
      </p:pic>
      <p:pic>
        <p:nvPicPr>
          <p:cNvPr id="26633" name="Picture 3"/>
          <p:cNvPicPr>
            <a:picLocks noChangeAspect="1" noChangeArrowheads="1"/>
          </p:cNvPicPr>
          <p:nvPr/>
        </p:nvPicPr>
        <p:blipFill>
          <a:blip r:embed="rId5" cstate="print"/>
          <a:srcRect/>
          <a:stretch>
            <a:fillRect/>
          </a:stretch>
        </p:blipFill>
        <p:spPr bwMode="auto">
          <a:xfrm>
            <a:off x="5651500" y="5084763"/>
            <a:ext cx="2520950" cy="1674812"/>
          </a:xfrm>
          <a:prstGeom prst="rect">
            <a:avLst/>
          </a:prstGeom>
          <a:noFill/>
          <a:ln w="9360">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A4E5C80B-93CA-451D-9DC2-D73A2DE97408}"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58042170-60F6-4FF9-A57B-55AD84A0AA17}" type="slidenum">
              <a:rPr lang="fr-BE"/>
              <a:pPr>
                <a:defRPr/>
              </a:pPr>
              <a:t>34</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27654" name="ZoneTexte 27"/>
          <p:cNvSpPr txBox="1">
            <a:spLocks noChangeArrowheads="1"/>
          </p:cNvSpPr>
          <p:nvPr/>
        </p:nvSpPr>
        <p:spPr bwMode="auto">
          <a:xfrm>
            <a:off x="1331913" y="549275"/>
            <a:ext cx="6264275" cy="369888"/>
          </a:xfrm>
          <a:prstGeom prst="rect">
            <a:avLst/>
          </a:prstGeom>
          <a:noFill/>
          <a:ln w="9525">
            <a:noFill/>
            <a:miter lim="800000"/>
            <a:headEnd/>
            <a:tailEnd/>
          </a:ln>
        </p:spPr>
        <p:txBody>
          <a:bodyPr>
            <a:spAutoFit/>
          </a:bodyPr>
          <a:lstStyle/>
          <a:p>
            <a:r>
              <a:rPr lang="fr-BE"/>
              <a:t>7. Type de faute (signalisation hors de la zone restrictive)</a:t>
            </a:r>
          </a:p>
        </p:txBody>
      </p:sp>
      <p:sp>
        <p:nvSpPr>
          <p:cNvPr id="27655"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Les gestes des arbitres</a:t>
            </a:r>
          </a:p>
        </p:txBody>
      </p:sp>
      <p:pic>
        <p:nvPicPr>
          <p:cNvPr id="27656" name="Picture 3"/>
          <p:cNvPicPr>
            <a:picLocks noChangeAspect="1" noChangeArrowheads="1"/>
          </p:cNvPicPr>
          <p:nvPr/>
        </p:nvPicPr>
        <p:blipFill>
          <a:blip r:embed="rId3" cstate="print"/>
          <a:srcRect/>
          <a:stretch>
            <a:fillRect/>
          </a:stretch>
        </p:blipFill>
        <p:spPr bwMode="auto">
          <a:xfrm>
            <a:off x="5651500" y="4797425"/>
            <a:ext cx="2736850" cy="2060575"/>
          </a:xfrm>
          <a:prstGeom prst="rect">
            <a:avLst/>
          </a:prstGeom>
          <a:noFill/>
          <a:ln w="9360">
            <a:noFill/>
            <a:miter lim="800000"/>
            <a:headEnd/>
            <a:tailEnd/>
          </a:ln>
        </p:spPr>
      </p:pic>
      <p:pic>
        <p:nvPicPr>
          <p:cNvPr id="27657" name="Picture 2"/>
          <p:cNvPicPr>
            <a:picLocks noChangeAspect="1" noChangeArrowheads="1"/>
          </p:cNvPicPr>
          <p:nvPr/>
        </p:nvPicPr>
        <p:blipFill>
          <a:blip r:embed="rId4" cstate="print"/>
          <a:srcRect/>
          <a:stretch>
            <a:fillRect/>
          </a:stretch>
        </p:blipFill>
        <p:spPr bwMode="auto">
          <a:xfrm>
            <a:off x="323850" y="908050"/>
            <a:ext cx="8424863" cy="4184650"/>
          </a:xfrm>
          <a:prstGeom prst="rect">
            <a:avLst/>
          </a:prstGeom>
          <a:noFill/>
          <a:ln w="9360">
            <a:noFill/>
            <a:miter lim="800000"/>
            <a:headEnd/>
            <a:tailEnd/>
          </a:ln>
        </p:spPr>
      </p:pic>
      <p:pic>
        <p:nvPicPr>
          <p:cNvPr id="10" name="Picture 1" descr="Logo_ABCW"/>
          <p:cNvPicPr>
            <a:picLocks noChangeAspect="1" noChangeArrowheads="1"/>
          </p:cNvPicPr>
          <p:nvPr/>
        </p:nvPicPr>
        <p:blipFill>
          <a:blip r:embed="rId5" cstate="print"/>
          <a:srcRect/>
          <a:stretch>
            <a:fillRect/>
          </a:stretch>
        </p:blipFill>
        <p:spPr bwMode="auto">
          <a:xfrm>
            <a:off x="251520" y="116632"/>
            <a:ext cx="2153157" cy="47245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D4E0C2FC-2025-4ACB-894C-442893B65C64}"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38F9BFE-95DC-4B8C-BE59-8DFE1A4D7F3A}" type="slidenum">
              <a:rPr lang="fr-BE"/>
              <a:pPr>
                <a:defRPr/>
              </a:pPr>
              <a:t>35</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36870" name="ZoneTexte 27"/>
          <p:cNvSpPr txBox="1">
            <a:spLocks noChangeArrowheads="1"/>
          </p:cNvSpPr>
          <p:nvPr/>
        </p:nvSpPr>
        <p:spPr bwMode="auto">
          <a:xfrm>
            <a:off x="179388" y="981075"/>
            <a:ext cx="8856662" cy="3970318"/>
          </a:xfrm>
          <a:prstGeom prst="rect">
            <a:avLst/>
          </a:prstGeom>
          <a:noFill/>
          <a:ln w="9525">
            <a:noFill/>
            <a:miter lim="800000"/>
            <a:headEnd/>
            <a:tailEnd/>
          </a:ln>
        </p:spPr>
        <p:txBody>
          <a:bodyPr>
            <a:spAutoFit/>
          </a:bodyPr>
          <a:lstStyle/>
          <a:p>
            <a:r>
              <a:rPr lang="fr-BE" dirty="0"/>
              <a:t>Site du club : </a:t>
            </a:r>
            <a:r>
              <a:rPr lang="fr-BE" dirty="0" smtClean="0">
                <a:hlinkClick r:id="rId3"/>
              </a:rPr>
              <a:t>https://www.abcwaremme.com</a:t>
            </a:r>
            <a:endParaRPr lang="fr-BE" dirty="0"/>
          </a:p>
          <a:p>
            <a:endParaRPr lang="fr-BE" dirty="0"/>
          </a:p>
          <a:p>
            <a:r>
              <a:rPr lang="fr-BE" dirty="0"/>
              <a:t>Site du Comité Provincial de Liège : </a:t>
            </a:r>
            <a:r>
              <a:rPr lang="fr-BE" dirty="0">
                <a:hlinkClick r:id="rId4"/>
              </a:rPr>
              <a:t>http://www.cpliege.be</a:t>
            </a:r>
            <a:endParaRPr lang="fr-BE" dirty="0"/>
          </a:p>
          <a:p>
            <a:r>
              <a:rPr lang="fr-BE" dirty="0"/>
              <a:t>(pour vérifier si l’heure de votre match correspond à celle du site du club)</a:t>
            </a:r>
          </a:p>
          <a:p>
            <a:endParaRPr lang="fr-BE" dirty="0"/>
          </a:p>
          <a:p>
            <a:r>
              <a:rPr lang="fr-BE" dirty="0"/>
              <a:t>Site de l’AWBB : </a:t>
            </a:r>
            <a:r>
              <a:rPr lang="fr-BE" dirty="0">
                <a:hlinkClick r:id="rId5"/>
              </a:rPr>
              <a:t>http://www.awbb.be</a:t>
            </a:r>
            <a:endParaRPr lang="fr-BE" dirty="0"/>
          </a:p>
          <a:p>
            <a:r>
              <a:rPr lang="fr-BE" dirty="0"/>
              <a:t>(pour tout renseignement sur les règlements, les clubs, …)</a:t>
            </a:r>
          </a:p>
          <a:p>
            <a:endParaRPr lang="fr-BE" dirty="0" smtClean="0"/>
          </a:p>
          <a:p>
            <a:r>
              <a:rPr lang="fr-BE" dirty="0" smtClean="0"/>
              <a:t>Site de la FIBA : </a:t>
            </a:r>
            <a:r>
              <a:rPr lang="fr-BE" dirty="0" smtClean="0">
                <a:hlinkClick r:id="rId6"/>
              </a:rPr>
              <a:t>http://www.fiba.basketball/OBR-changes-as-of-1-oct-2018.pdf</a:t>
            </a:r>
            <a:endParaRPr lang="fr-BE" dirty="0" smtClean="0"/>
          </a:p>
          <a:p>
            <a:r>
              <a:rPr lang="fr-BE" dirty="0" smtClean="0"/>
              <a:t>(modifications 2018, en anglais)</a:t>
            </a:r>
          </a:p>
          <a:p>
            <a:endParaRPr lang="fr-BE" dirty="0" smtClean="0"/>
          </a:p>
          <a:p>
            <a:endParaRPr lang="fr-BE" dirty="0" smtClean="0"/>
          </a:p>
          <a:p>
            <a:endParaRPr lang="fr-BE" dirty="0"/>
          </a:p>
          <a:p>
            <a:endParaRPr lang="fr-BE" dirty="0"/>
          </a:p>
        </p:txBody>
      </p:sp>
      <p:sp>
        <p:nvSpPr>
          <p:cNvPr id="36871" name="ZoneTexte 30"/>
          <p:cNvSpPr txBox="1">
            <a:spLocks noChangeArrowheads="1"/>
          </p:cNvSpPr>
          <p:nvPr/>
        </p:nvSpPr>
        <p:spPr bwMode="auto">
          <a:xfrm>
            <a:off x="3059113" y="115888"/>
            <a:ext cx="2952750" cy="369887"/>
          </a:xfrm>
          <a:prstGeom prst="rect">
            <a:avLst/>
          </a:prstGeom>
          <a:noFill/>
          <a:ln w="9525">
            <a:noFill/>
            <a:miter lim="800000"/>
            <a:headEnd/>
            <a:tailEnd/>
          </a:ln>
        </p:spPr>
        <p:txBody>
          <a:bodyPr>
            <a:spAutoFit/>
          </a:bodyPr>
          <a:lstStyle/>
          <a:p>
            <a:r>
              <a:rPr lang="fr-BE" b="1" u="sng"/>
              <a:t>Liens Internet utiles</a:t>
            </a:r>
          </a:p>
        </p:txBody>
      </p:sp>
      <p:pic>
        <p:nvPicPr>
          <p:cNvPr id="8" name="Picture 1" descr="Logo_ABCW"/>
          <p:cNvPicPr>
            <a:picLocks noChangeAspect="1" noChangeArrowheads="1"/>
          </p:cNvPicPr>
          <p:nvPr/>
        </p:nvPicPr>
        <p:blipFill>
          <a:blip r:embed="rId7" cstate="print"/>
          <a:srcRect/>
          <a:stretch>
            <a:fillRect/>
          </a:stretch>
        </p:blipFill>
        <p:spPr bwMode="auto">
          <a:xfrm>
            <a:off x="251520" y="116632"/>
            <a:ext cx="2153157" cy="47245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4</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9" name="ZoneTexte 9"/>
          <p:cNvSpPr txBox="1">
            <a:spLocks noChangeArrowheads="1"/>
          </p:cNvSpPr>
          <p:nvPr/>
        </p:nvSpPr>
        <p:spPr bwMode="auto">
          <a:xfrm>
            <a:off x="323528" y="188640"/>
            <a:ext cx="8496300" cy="3200876"/>
          </a:xfrm>
          <a:prstGeom prst="rect">
            <a:avLst/>
          </a:prstGeom>
          <a:noFill/>
          <a:ln w="9525">
            <a:noFill/>
            <a:miter lim="800000"/>
            <a:headEnd/>
            <a:tailEnd/>
          </a:ln>
        </p:spPr>
        <p:txBody>
          <a:bodyPr wrap="square">
            <a:spAutoFit/>
          </a:bodyPr>
          <a:lstStyle/>
          <a:p>
            <a:r>
              <a:rPr lang="fr-BE" sz="1000" dirty="0"/>
              <a:t>				</a:t>
            </a:r>
          </a:p>
          <a:p>
            <a:endParaRPr lang="fr-BE" sz="1000" dirty="0"/>
          </a:p>
          <a:p>
            <a:r>
              <a:rPr lang="fr-BE" sz="1000" dirty="0"/>
              <a:t>				</a:t>
            </a:r>
            <a:r>
              <a:rPr lang="fr-BE" b="1" u="sng" dirty="0"/>
              <a:t>MÉMENTO DÉLÉGUÉ</a:t>
            </a:r>
          </a:p>
          <a:p>
            <a:endParaRPr lang="fr-BE" sz="1000" dirty="0"/>
          </a:p>
          <a:p>
            <a:endParaRPr lang="fr-BE" sz="1000" dirty="0"/>
          </a:p>
          <a:p>
            <a:r>
              <a:rPr lang="fr-BE" sz="1600" b="1" i="1" dirty="0" smtClean="0"/>
              <a:t>Les clés:</a:t>
            </a:r>
            <a:endParaRPr lang="fr-BE" sz="1600" dirty="0"/>
          </a:p>
          <a:p>
            <a:r>
              <a:rPr lang="fr-BE" sz="1600" b="1" dirty="0"/>
              <a:t> </a:t>
            </a:r>
            <a:endParaRPr lang="fr-BE" sz="1600" dirty="0"/>
          </a:p>
          <a:p>
            <a:pPr>
              <a:buFont typeface="Wingdings" pitchFamily="2" charset="2"/>
              <a:buChar char="q"/>
            </a:pPr>
            <a:r>
              <a:rPr lang="fr-BE" sz="1600" dirty="0" smtClean="0"/>
              <a:t>     Panneaux :</a:t>
            </a:r>
          </a:p>
          <a:p>
            <a:pPr lvl="1">
              <a:buFont typeface="Wingdings" pitchFamily="2" charset="2"/>
              <a:buChar char="§"/>
            </a:pPr>
            <a:r>
              <a:rPr lang="fr-BE" sz="1600" dirty="0" smtClean="0"/>
              <a:t>	Tableau dans la salle du Pôle Ballons</a:t>
            </a:r>
          </a:p>
          <a:p>
            <a:pPr lvl="1"/>
            <a:r>
              <a:rPr lang="fr-BE" sz="1600" dirty="0" smtClean="0"/>
              <a:t>	</a:t>
            </a:r>
            <a:endParaRPr lang="fr-BE" sz="1600" dirty="0"/>
          </a:p>
          <a:p>
            <a:pPr>
              <a:buFont typeface="Wingdings" pitchFamily="2" charset="2"/>
              <a:buChar char="q"/>
            </a:pPr>
            <a:r>
              <a:rPr lang="fr-BE" sz="1600" dirty="0" smtClean="0"/>
              <a:t>     Vestiaires des arbitres</a:t>
            </a:r>
            <a:r>
              <a:rPr lang="fr-BE" sz="1600" dirty="0"/>
              <a:t> </a:t>
            </a:r>
            <a:r>
              <a:rPr lang="fr-BE" sz="1600" dirty="0" smtClean="0"/>
              <a:t>: VA1 à VA4 (= vestiaires A-B-C-D)</a:t>
            </a:r>
          </a:p>
          <a:p>
            <a:pPr>
              <a:buFont typeface="Wingdings" pitchFamily="2" charset="2"/>
              <a:buChar char="q"/>
            </a:pPr>
            <a:endParaRPr lang="fr-BE" sz="1600" dirty="0" smtClean="0"/>
          </a:p>
          <a:p>
            <a:pPr>
              <a:buFont typeface="Wingdings" pitchFamily="2" charset="2"/>
              <a:buChar char="q"/>
            </a:pPr>
            <a:r>
              <a:rPr lang="fr-BE" sz="1600" dirty="0" smtClean="0"/>
              <a:t>      Vestiaires des joueurs : V1 à V8 (les gestionnaires du Pôle Ballons fournissent un 	planning affiché à l’entrée des vestiaires et sur les écrans TV)</a:t>
            </a:r>
          </a:p>
        </p:txBody>
      </p:sp>
      <p:pic>
        <p:nvPicPr>
          <p:cNvPr id="7" name="Picture 1" descr="Logo_ABCW"/>
          <p:cNvPicPr>
            <a:picLocks noChangeAspect="1" noChangeArrowheads="1"/>
          </p:cNvPicPr>
          <p:nvPr/>
        </p:nvPicPr>
        <p:blipFill>
          <a:blip r:embed="rId3" cstate="print"/>
          <a:srcRect/>
          <a:stretch>
            <a:fillRect/>
          </a:stretch>
        </p:blipFill>
        <p:spPr bwMode="auto">
          <a:xfrm>
            <a:off x="395536" y="260648"/>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5</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9" name="ZoneTexte 9"/>
          <p:cNvSpPr txBox="1">
            <a:spLocks noChangeArrowheads="1"/>
          </p:cNvSpPr>
          <p:nvPr/>
        </p:nvSpPr>
        <p:spPr bwMode="auto">
          <a:xfrm>
            <a:off x="323850" y="188640"/>
            <a:ext cx="8496300" cy="6247864"/>
          </a:xfrm>
          <a:prstGeom prst="rect">
            <a:avLst/>
          </a:prstGeom>
          <a:noFill/>
          <a:ln w="9525">
            <a:noFill/>
            <a:miter lim="800000"/>
            <a:headEnd/>
            <a:tailEnd/>
          </a:ln>
        </p:spPr>
        <p:txBody>
          <a:bodyPr wrap="square">
            <a:spAutoFit/>
          </a:bodyPr>
          <a:lstStyle/>
          <a:p>
            <a:r>
              <a:rPr lang="fr-BE" sz="1200" b="1" dirty="0" smtClean="0"/>
              <a:t>			Art. 48 Marqueur et aide marqueur : Devoirs </a:t>
            </a:r>
          </a:p>
          <a:p>
            <a:endParaRPr lang="fr-BE" sz="1200" b="1" dirty="0" smtClean="0"/>
          </a:p>
          <a:p>
            <a:endParaRPr lang="fr-BE" sz="1200" b="1" dirty="0" smtClean="0"/>
          </a:p>
          <a:p>
            <a:endParaRPr lang="fr-BE" sz="1200" b="1" dirty="0" smtClean="0"/>
          </a:p>
          <a:p>
            <a:r>
              <a:rPr lang="fr-BE" sz="1100" b="1" dirty="0" smtClean="0"/>
              <a:t>48.1 Le marqueur doit disposer d’une feuille de marque et enregistrer : </a:t>
            </a:r>
          </a:p>
          <a:p>
            <a:r>
              <a:rPr lang="fr-BE" sz="1100" dirty="0" smtClean="0"/>
              <a:t>• Les équipes, en inscrivant les noms et les numéros des joueurs qui commenceront le jeu et ceux de tous les remplaçants appelés à entrer en jeu. Lorsqu’une infraction aux règles est commise se rapportant aux 5 joueurs devant commencer la rencontre, aux remplacements ou aux numéros des joueurs, il doit en aviser l’arbitre le plus proche aussitôt que possible, </a:t>
            </a:r>
          </a:p>
          <a:p>
            <a:r>
              <a:rPr lang="fr-BE" sz="1100" dirty="0" smtClean="0"/>
              <a:t>• Le compte courant des points, en inscrivant les paniers et des lancers francs marqués, </a:t>
            </a:r>
          </a:p>
          <a:p>
            <a:r>
              <a:rPr lang="fr-BE" sz="1100" dirty="0" smtClean="0"/>
              <a:t>• Les fautes infligées à chaque joueur. Le marqueur doit informer l’arbitre le plus proche lorsque 5 fautes sont infligées à tout joueur. Il doit enregistrer les fautes infligées à chaque entraîneur et doit avertir un arbitre immédiatement dès qu’un entraîneur doit être disqualifié. De même, il doit avertir l’arbitre immédiatement dès qu’un joueur a commis soit 2 fautes techniques, soit 2 fautes antisportives, soit 1 faute technique et 1 faute antisportive et qu'il doit être disqualifié, </a:t>
            </a:r>
          </a:p>
          <a:p>
            <a:r>
              <a:rPr lang="fr-BE" sz="1100" dirty="0" smtClean="0"/>
              <a:t>• Les temps-morts d’équipe. Il doit informer l’arbitre de la prochaine occasion de temps-mort lorsqu’une équipe a demandé un temps-mort d’équipe et doit signaler à l’entraîneur, par l’intermédiaire d’un arbitre, lorsqu’il ne dispose plus de temps-mort lors d’une mi-temps ou d’une prolongation, </a:t>
            </a:r>
          </a:p>
          <a:p>
            <a:r>
              <a:rPr lang="fr-BE" sz="1100" dirty="0" smtClean="0"/>
              <a:t>• La possession alternée suivante en manipulant la flèche de possession alternée. Le marqueur doit inverser la direction de la flèche de possession alternée immédiatement après la fin de la première mi-temps puisque les équipes doivent échanger les paniers pour la seconde mi-temps. </a:t>
            </a:r>
          </a:p>
          <a:p>
            <a:r>
              <a:rPr lang="fr-BE" sz="1100" b="1" dirty="0" smtClean="0"/>
              <a:t>48.2 Le marqueur doit aussi : </a:t>
            </a:r>
          </a:p>
          <a:p>
            <a:r>
              <a:rPr lang="fr-BE" sz="1100" dirty="0" smtClean="0"/>
              <a:t>• Indiquer le nombre de fautes commises par chaque joueur en levant, d’une manière visible par les deux entraîneurs, la plaquette affichant le nombre de fautes commises par ce joueur, </a:t>
            </a:r>
          </a:p>
          <a:p>
            <a:r>
              <a:rPr lang="fr-BE" sz="1100" dirty="0" smtClean="0"/>
              <a:t>• Placer le signal de faute d’équipe à l’extrémité de la table de marque la plus proche du banc de l’équipe en situation de faute d’équipe, dès que le ballon devient vivant à la suite de la quatrième faute de l’équipe dans une période, </a:t>
            </a:r>
          </a:p>
          <a:p>
            <a:r>
              <a:rPr lang="fr-BE" sz="1100" dirty="0" smtClean="0"/>
              <a:t>• Effectuer les remplacements, </a:t>
            </a:r>
          </a:p>
          <a:p>
            <a:r>
              <a:rPr lang="fr-BE" sz="1100" dirty="0" smtClean="0"/>
              <a:t>• Faire retentir son signal seulement lorsque le ballon est mort et avant que le ballon redevienne vivant. Le signal sonore du marqueur n’arrête ni le chronomètre de jeu ni la rencontre et ni ne rend le ballon mort. </a:t>
            </a:r>
          </a:p>
          <a:p>
            <a:r>
              <a:rPr lang="fr-BE" sz="1100" b="1" dirty="0" smtClean="0"/>
              <a:t>48.3 L’aide marqueur doit gérer le tableau d’affichage et doit aider le marqueur. Dans tous les cas de décalage non résolu entre le tableau d’affichage et la feuille de marque officielle, c’est la feuille de marque qui fera foi et le tableau d’affichage devra être rectifié en conséquence. </a:t>
            </a:r>
          </a:p>
          <a:p>
            <a:r>
              <a:rPr lang="fr-BE" sz="1100" b="1" dirty="0" smtClean="0"/>
              <a:t>48.4 Si une erreur d’enregistrement sur la feuille de marque est reconnue : </a:t>
            </a:r>
          </a:p>
          <a:p>
            <a:r>
              <a:rPr lang="fr-BE" sz="1100" dirty="0" smtClean="0"/>
              <a:t>• Pendant le jeu, le marqueur doit attendre le premier ballon mort avant de faire retentir son signal, </a:t>
            </a:r>
          </a:p>
          <a:p>
            <a:r>
              <a:rPr lang="fr-BE" sz="1100" dirty="0" smtClean="0"/>
              <a:t>• Après l’expiration du temps de jeu et avant que la feuille de marque ne soit signée par le </a:t>
            </a:r>
            <a:r>
              <a:rPr lang="fr-BE" sz="1100" dirty="0" err="1" smtClean="0"/>
              <a:t>crew</a:t>
            </a:r>
            <a:r>
              <a:rPr lang="fr-BE" sz="1100" dirty="0" smtClean="0"/>
              <a:t> </a:t>
            </a:r>
            <a:r>
              <a:rPr lang="fr-BE" sz="1100" dirty="0" err="1" smtClean="0"/>
              <a:t>chief</a:t>
            </a:r>
            <a:r>
              <a:rPr lang="fr-BE" sz="1100" dirty="0" smtClean="0"/>
              <a:t>, l’erreur doit être corrigée même si cette erreur influence le résultat final de la rencontre, </a:t>
            </a:r>
          </a:p>
          <a:p>
            <a:r>
              <a:rPr lang="fr-BE" sz="1100" dirty="0" smtClean="0"/>
              <a:t>• Après que la feuille de marque a été signée par </a:t>
            </a:r>
            <a:r>
              <a:rPr lang="fr-BE" sz="1100" dirty="0" err="1" smtClean="0"/>
              <a:t>crew</a:t>
            </a:r>
            <a:r>
              <a:rPr lang="fr-BE" sz="1100" dirty="0" smtClean="0"/>
              <a:t> </a:t>
            </a:r>
            <a:r>
              <a:rPr lang="fr-BE" sz="1100" dirty="0" err="1" smtClean="0"/>
              <a:t>chief</a:t>
            </a:r>
            <a:r>
              <a:rPr lang="fr-BE" sz="1100" dirty="0" smtClean="0"/>
              <a:t>, l’erreur ne peut plus être corrigée. Le </a:t>
            </a:r>
            <a:r>
              <a:rPr lang="fr-BE" sz="1100" dirty="0" err="1" smtClean="0"/>
              <a:t>crew</a:t>
            </a:r>
            <a:r>
              <a:rPr lang="fr-BE" sz="1100" dirty="0" smtClean="0"/>
              <a:t> </a:t>
            </a:r>
            <a:r>
              <a:rPr lang="fr-BE" sz="1100" dirty="0" err="1" smtClean="0"/>
              <a:t>chief</a:t>
            </a:r>
            <a:r>
              <a:rPr lang="fr-BE" sz="1100" dirty="0" smtClean="0"/>
              <a:t> ou le commissaire, s’il y en a un, doit envoyer un rapport détaillé à l’instance organisatrice de la compétition </a:t>
            </a:r>
          </a:p>
        </p:txBody>
      </p:sp>
      <p:pic>
        <p:nvPicPr>
          <p:cNvPr id="7" name="Picture 1" descr="Logo_ABCW"/>
          <p:cNvPicPr>
            <a:picLocks noChangeAspect="1" noChangeArrowheads="1"/>
          </p:cNvPicPr>
          <p:nvPr/>
        </p:nvPicPr>
        <p:blipFill>
          <a:blip r:embed="rId3" cstate="print"/>
          <a:srcRect/>
          <a:stretch>
            <a:fillRect/>
          </a:stretch>
        </p:blipFill>
        <p:spPr bwMode="auto">
          <a:xfrm>
            <a:off x="395536" y="332656"/>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6</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9" name="ZoneTexte 9"/>
          <p:cNvSpPr txBox="1">
            <a:spLocks noChangeArrowheads="1"/>
          </p:cNvSpPr>
          <p:nvPr/>
        </p:nvSpPr>
        <p:spPr bwMode="auto">
          <a:xfrm>
            <a:off x="323850" y="116632"/>
            <a:ext cx="8496300" cy="6032421"/>
          </a:xfrm>
          <a:prstGeom prst="rect">
            <a:avLst/>
          </a:prstGeom>
          <a:noFill/>
          <a:ln w="9525">
            <a:noFill/>
            <a:miter lim="800000"/>
            <a:headEnd/>
            <a:tailEnd/>
          </a:ln>
        </p:spPr>
        <p:txBody>
          <a:bodyPr wrap="square">
            <a:spAutoFit/>
          </a:bodyPr>
          <a:lstStyle/>
          <a:p>
            <a:r>
              <a:rPr lang="fr-BE" sz="1200" b="1" dirty="0" smtClean="0"/>
              <a:t>			</a:t>
            </a:r>
            <a:r>
              <a:rPr lang="fr-BE" sz="1100" b="1" dirty="0" smtClean="0"/>
              <a:t>Art. 49 Chronométreur : Devoirs </a:t>
            </a:r>
          </a:p>
          <a:p>
            <a:endParaRPr lang="fr-BE" sz="1100" b="1" dirty="0" smtClean="0"/>
          </a:p>
          <a:p>
            <a:endParaRPr lang="fr-BE" sz="1100" b="1" dirty="0" smtClean="0"/>
          </a:p>
          <a:p>
            <a:endParaRPr lang="fr-BE" sz="1100" b="1" dirty="0" smtClean="0"/>
          </a:p>
          <a:p>
            <a:endParaRPr lang="fr-BE" sz="1100" b="1" dirty="0" smtClean="0"/>
          </a:p>
          <a:p>
            <a:r>
              <a:rPr lang="fr-BE" sz="1100" b="1" dirty="0" smtClean="0"/>
              <a:t>49.1 Le chronométreur doit avoir un chronomètre de jeu et un chronomètre de temps-morts à sa disposition et doit : </a:t>
            </a:r>
          </a:p>
          <a:p>
            <a:r>
              <a:rPr lang="fr-BE" sz="1100" dirty="0" smtClean="0"/>
              <a:t>• Mesurer le temps de jeu, les temps-morts et les intervalles de jeu, </a:t>
            </a:r>
          </a:p>
          <a:p>
            <a:r>
              <a:rPr lang="fr-BE" sz="1100" dirty="0" smtClean="0"/>
              <a:t>• S’assurer qu’un signal sonore automatique très puissant retentisse à la fin d’une période, </a:t>
            </a:r>
          </a:p>
          <a:p>
            <a:r>
              <a:rPr lang="fr-BE" sz="1100" dirty="0" smtClean="0"/>
              <a:t>• Utiliser tous les moyens possibles pour avertir immédiatement les arbitres en cas de défaillance de son signal ou si ce dernier n'est pas entendu, </a:t>
            </a:r>
          </a:p>
          <a:p>
            <a:r>
              <a:rPr lang="fr-BE" sz="1100" b="1" dirty="0" smtClean="0"/>
              <a:t>49.2 Le chronométreur doit mesurer le temps de jeu de la manière suivante : </a:t>
            </a:r>
          </a:p>
          <a:p>
            <a:r>
              <a:rPr lang="fr-BE" sz="1100" dirty="0" smtClean="0"/>
              <a:t>• Démarrer le chronomètre de jeu lorsque : </a:t>
            </a:r>
          </a:p>
          <a:p>
            <a:r>
              <a:rPr lang="fr-BE" sz="1100" dirty="0" smtClean="0"/>
              <a:t>- Lors d’un entre-deux, le ballon est légalement touché par un sauteur, </a:t>
            </a:r>
          </a:p>
          <a:p>
            <a:r>
              <a:rPr lang="fr-BE" sz="1100" dirty="0" smtClean="0"/>
              <a:t>- Après un dernier ou unique lancer franc manqué et que le ballon continue à être vivant, le ballon touche ou est touché par un joueur sur le terrain de jeu, </a:t>
            </a:r>
          </a:p>
          <a:p>
            <a:r>
              <a:rPr lang="fr-BE" sz="1100" dirty="0" smtClean="0"/>
              <a:t>- Lors d’une remise en jeu, le ballon touche ou est touché par un joueur sur le terrain de jeu. </a:t>
            </a:r>
          </a:p>
          <a:p>
            <a:r>
              <a:rPr lang="fr-BE" sz="1100" dirty="0" smtClean="0"/>
              <a:t>• Arrêter le chronomètre de jeu lorsque : </a:t>
            </a:r>
          </a:p>
          <a:p>
            <a:r>
              <a:rPr lang="fr-BE" sz="1100" dirty="0" smtClean="0"/>
              <a:t>- Le temps de jeu d’une période a pris fin, si le chronomètre de jeu ne s’est pas arrêté automatiquement </a:t>
            </a:r>
          </a:p>
          <a:p>
            <a:r>
              <a:rPr lang="fr-BE" sz="1100" dirty="0" smtClean="0"/>
              <a:t>- Un arbitre a sifflé alors que le ballon est vivant, </a:t>
            </a:r>
          </a:p>
          <a:p>
            <a:r>
              <a:rPr lang="fr-BE" sz="1100" dirty="0" smtClean="0"/>
              <a:t>- Un panier est marqué contre l’équipe qui a demandé un temps-mort, </a:t>
            </a:r>
          </a:p>
          <a:p>
            <a:r>
              <a:rPr lang="fr-BE" sz="1100" dirty="0" smtClean="0"/>
              <a:t>- Un panier est marqué lorsque le chronomètre de jeu indique 2 :00 minutes ou moins dans la quatrième période et dans chacune des prolongations, </a:t>
            </a:r>
          </a:p>
          <a:p>
            <a:r>
              <a:rPr lang="fr-BE" sz="1100" dirty="0" smtClean="0"/>
              <a:t>- Le signal sonore du chronomètre des tirs retentit alors qu’une équipe contrôle le ballon. </a:t>
            </a:r>
          </a:p>
          <a:p>
            <a:r>
              <a:rPr lang="fr-BE" sz="1100" dirty="0" smtClean="0"/>
              <a:t>Le chronométreur doit mesurer un temps-mort de la manière suivante : </a:t>
            </a:r>
          </a:p>
          <a:p>
            <a:r>
              <a:rPr lang="fr-BE" sz="1100" dirty="0" smtClean="0"/>
              <a:t>• Déclencher le chronomètre des temps morts immédiatement dès que l’arbitre fait le signal de temps-mort, </a:t>
            </a:r>
          </a:p>
          <a:p>
            <a:r>
              <a:rPr lang="fr-BE" sz="1100" dirty="0" smtClean="0"/>
              <a:t>• Faire retentir son signal lorsque 50 secondes du temps-mort se sont écoulées, </a:t>
            </a:r>
          </a:p>
          <a:p>
            <a:r>
              <a:rPr lang="fr-BE" sz="1100" dirty="0" smtClean="0"/>
              <a:t>• Faire retentir son signal lorsque le temps-mort a pris fin. </a:t>
            </a:r>
          </a:p>
          <a:p>
            <a:r>
              <a:rPr lang="fr-BE" sz="1100" dirty="0" smtClean="0"/>
              <a:t>Le chronométreur doit mesurer un intervalle de jeu comme suit : </a:t>
            </a:r>
          </a:p>
          <a:p>
            <a:r>
              <a:rPr lang="fr-BE" sz="1100" dirty="0" smtClean="0"/>
              <a:t>• Déclencher le chronomètre des temps morts immédiatement à la fin de la période précédente, </a:t>
            </a:r>
          </a:p>
          <a:p>
            <a:r>
              <a:rPr lang="fr-BE" sz="1100" dirty="0" smtClean="0"/>
              <a:t>• Avertir les arbitres lorsqu’il reste 3 minutes, puis 1 minute 30 secondes avant le commencement de la première et de la troisième période, </a:t>
            </a:r>
          </a:p>
          <a:p>
            <a:r>
              <a:rPr lang="fr-BE" sz="1100" dirty="0" smtClean="0"/>
              <a:t>• Faire retentir son signal lorsqu’il reste 30 secondes avant le commencement de la seconde, de la quatrième et de chaque prolongation. </a:t>
            </a:r>
          </a:p>
          <a:p>
            <a:r>
              <a:rPr lang="fr-BE" sz="1100" dirty="0" smtClean="0"/>
              <a:t>• Faire retentir son signal et arrêter simultanément le chronomètre des temps morts immédiatement dès qu’un intervalle de jeu a pris fin. </a:t>
            </a:r>
          </a:p>
        </p:txBody>
      </p:sp>
      <p:pic>
        <p:nvPicPr>
          <p:cNvPr id="7" name="Picture 1" descr="Logo_ABCW"/>
          <p:cNvPicPr>
            <a:picLocks noChangeAspect="1" noChangeArrowheads="1"/>
          </p:cNvPicPr>
          <p:nvPr/>
        </p:nvPicPr>
        <p:blipFill>
          <a:blip r:embed="rId3" cstate="print"/>
          <a:srcRect/>
          <a:stretch>
            <a:fillRect/>
          </a:stretch>
        </p:blipFill>
        <p:spPr bwMode="auto">
          <a:xfrm>
            <a:off x="323528" y="188640"/>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7</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9" name="ZoneTexte 9"/>
          <p:cNvSpPr txBox="1">
            <a:spLocks noChangeArrowheads="1"/>
          </p:cNvSpPr>
          <p:nvPr/>
        </p:nvSpPr>
        <p:spPr bwMode="auto">
          <a:xfrm>
            <a:off x="323850" y="188640"/>
            <a:ext cx="8496300" cy="6093976"/>
          </a:xfrm>
          <a:prstGeom prst="rect">
            <a:avLst/>
          </a:prstGeom>
          <a:noFill/>
          <a:ln w="9525">
            <a:noFill/>
            <a:miter lim="800000"/>
            <a:headEnd/>
            <a:tailEnd/>
          </a:ln>
        </p:spPr>
        <p:txBody>
          <a:bodyPr wrap="square">
            <a:spAutoFit/>
          </a:bodyPr>
          <a:lstStyle/>
          <a:p>
            <a:r>
              <a:rPr lang="fr-BE" sz="1200" b="1" dirty="0" smtClean="0"/>
              <a:t>			</a:t>
            </a:r>
            <a:r>
              <a:rPr lang="fr-BE" sz="900" b="1" dirty="0" smtClean="0"/>
              <a:t>Art. 50 L'opérateur du chronomètre des tirs : Devoirs </a:t>
            </a:r>
          </a:p>
          <a:p>
            <a:endParaRPr lang="fr-BE" sz="900" b="1" dirty="0" smtClean="0"/>
          </a:p>
          <a:p>
            <a:endParaRPr lang="fr-BE" sz="900" b="1" dirty="0" smtClean="0"/>
          </a:p>
          <a:p>
            <a:endParaRPr lang="fr-BE" sz="900" b="1" dirty="0" smtClean="0"/>
          </a:p>
          <a:p>
            <a:endParaRPr lang="fr-BE" sz="900" b="1" dirty="0" smtClean="0"/>
          </a:p>
          <a:p>
            <a:r>
              <a:rPr lang="fr-BE" sz="900" dirty="0" smtClean="0"/>
              <a:t>L'opérateur du chronomètre des tirs doit disposer d’un chronomètre des tirs qui doit être : </a:t>
            </a:r>
          </a:p>
          <a:p>
            <a:r>
              <a:rPr lang="fr-BE" sz="900" b="1" dirty="0" smtClean="0"/>
              <a:t>Démarré ou remis en marche quand : </a:t>
            </a:r>
          </a:p>
          <a:p>
            <a:r>
              <a:rPr lang="fr-BE" sz="900" dirty="0" smtClean="0"/>
              <a:t>• Sur le terrain de jeu une équipe prend le contrôle d’un ballon vivant. Après quoi, le simple toucher du ballon par un adversaire ne doit pas démarrer une nouvelle période du chronomètre des tirs si la même équipe reste en contrôle du ballon. </a:t>
            </a:r>
          </a:p>
          <a:p>
            <a:r>
              <a:rPr lang="fr-BE" sz="900" dirty="0" smtClean="0"/>
              <a:t>• Sur une remise en jeu, le ballon touche ou est légalement touché par n’importe quel joueur sur le terrain de jeu. </a:t>
            </a:r>
          </a:p>
          <a:p>
            <a:r>
              <a:rPr lang="fr-BE" sz="900" b="1" dirty="0" smtClean="0"/>
              <a:t>Stoppé, mais pas réinitialisé, en maintenant visible le temps restant, quand la même équipe qui contrôlait précédemment le ballon bénéficie d'une remise en jeu due à : </a:t>
            </a:r>
          </a:p>
          <a:p>
            <a:r>
              <a:rPr lang="fr-BE" sz="900" dirty="0" smtClean="0"/>
              <a:t>• Un ballon sorti du terrain, </a:t>
            </a:r>
          </a:p>
          <a:p>
            <a:r>
              <a:rPr lang="fr-BE" sz="900" dirty="0" smtClean="0"/>
              <a:t>• Une blessure d'un joueur de la même équipe </a:t>
            </a:r>
          </a:p>
          <a:p>
            <a:r>
              <a:rPr lang="fr-BE" sz="900" dirty="0" smtClean="0"/>
              <a:t>• Une situation d'entre deux, </a:t>
            </a:r>
          </a:p>
          <a:p>
            <a:r>
              <a:rPr lang="fr-BE" sz="900" dirty="0" smtClean="0"/>
              <a:t>• Une double faute </a:t>
            </a:r>
          </a:p>
          <a:p>
            <a:r>
              <a:rPr lang="fr-BE" sz="900" dirty="0" smtClean="0"/>
              <a:t>• Une annulation de sanctions égales contre les deux équipes </a:t>
            </a:r>
          </a:p>
          <a:p>
            <a:r>
              <a:rPr lang="fr-BE" sz="900" b="1" dirty="0" smtClean="0"/>
              <a:t>Arrêté et remis à 24 secondes, sans affichage apparent, dès que : </a:t>
            </a:r>
          </a:p>
          <a:p>
            <a:r>
              <a:rPr lang="fr-BE" sz="900" dirty="0" smtClean="0"/>
              <a:t>• Le ballon pénètre légalement dans le panier, </a:t>
            </a:r>
          </a:p>
          <a:p>
            <a:r>
              <a:rPr lang="fr-BE" sz="900" dirty="0" smtClean="0"/>
              <a:t>• Le ballon touche le panier de l’adversaire (sauf s’il reste coincé entre le panier et le panneau), et qu’il est contrôlé par l’équipe qui n’était pas en contrôle du ballon avant qu’il touche l’anneau </a:t>
            </a:r>
          </a:p>
          <a:p>
            <a:r>
              <a:rPr lang="fr-BE" sz="900" dirty="0" smtClean="0"/>
              <a:t>• L’équipe bénéficie d’une remise en jeu en zone arrière : </a:t>
            </a:r>
          </a:p>
          <a:p>
            <a:r>
              <a:rPr lang="fr-BE" sz="900" dirty="0" smtClean="0"/>
              <a:t>- A la suite d'une faute ou d'une violation. </a:t>
            </a:r>
          </a:p>
          <a:p>
            <a:r>
              <a:rPr lang="fr-BE" sz="900" dirty="0" smtClean="0"/>
              <a:t>- Le jeu étant stoppé à cause d'une action non liée à l'équipe en contrôle du ballon. </a:t>
            </a:r>
          </a:p>
          <a:p>
            <a:r>
              <a:rPr lang="fr-BE" sz="900" dirty="0" smtClean="0"/>
              <a:t>- Le jeu étant stoppé à cause d'une action liée à aucune des deux équipes, à moins que les adversaires ne soient placés en situation de désavantage. </a:t>
            </a:r>
          </a:p>
          <a:p>
            <a:r>
              <a:rPr lang="fr-BE" sz="900" dirty="0" smtClean="0"/>
              <a:t>• L’équipe bénéficie de lancer(s) franc(s) </a:t>
            </a:r>
          </a:p>
          <a:p>
            <a:r>
              <a:rPr lang="fr-BE" sz="900" dirty="0" smtClean="0"/>
              <a:t>• Une infraction aux règles a été commise par l’équipe en contrôle du ballon. </a:t>
            </a:r>
          </a:p>
          <a:p>
            <a:r>
              <a:rPr lang="fr-BE" sz="900" b="1" dirty="0" smtClean="0"/>
              <a:t>Arrêté mais pas remis à 24 secondes, en maintenant visible le temps restant, quand la même équipe qui contrôlait précédemment le ballon bénéficie d'une remise en jeu en zone avant et que 14 secondes ou davantage sont affichées sur le chronomètre des tirs : </a:t>
            </a:r>
          </a:p>
          <a:p>
            <a:r>
              <a:rPr lang="fr-BE" sz="900" dirty="0" smtClean="0"/>
              <a:t>• A la suite d'une faute ou d'une violation. </a:t>
            </a:r>
          </a:p>
          <a:p>
            <a:r>
              <a:rPr lang="fr-BE" sz="900" dirty="0" smtClean="0"/>
              <a:t>• Le jeu étant stoppé à cause d'une action non liée à l'équipe en contrôle du ballon. </a:t>
            </a:r>
          </a:p>
          <a:p>
            <a:r>
              <a:rPr lang="fr-BE" sz="900" dirty="0" smtClean="0"/>
              <a:t>• Le jeu étant stoppé à cause d'une action liée à aucune des deux équipes, à moins que les adversaires ne soient placés en situation de désavantage. </a:t>
            </a:r>
          </a:p>
          <a:p>
            <a:r>
              <a:rPr lang="fr-BE" sz="900" b="1" dirty="0" smtClean="0"/>
              <a:t>Arrêté et remis à 14 secondes, avec 14 secondes visible, lorsque : </a:t>
            </a:r>
          </a:p>
          <a:p>
            <a:r>
              <a:rPr lang="fr-BE" sz="900" dirty="0" smtClean="0"/>
              <a:t>• Quand la même équipe qui contrôlait précédemment le ballon bénéficie d'une remise en jeu en zone avant et que 13 secondes ou moins sont affichées sur le chronomètre des tirs : </a:t>
            </a:r>
          </a:p>
          <a:p>
            <a:r>
              <a:rPr lang="fr-BE" sz="900" dirty="0" smtClean="0"/>
              <a:t>- A la suite d'une faute ou d'une violation. </a:t>
            </a:r>
          </a:p>
          <a:p>
            <a:r>
              <a:rPr lang="fr-BE" sz="900" dirty="0" smtClean="0"/>
              <a:t>- Le jeu étant stoppé à cause d'une action non liée à l'équipe en contrôle du ballon. </a:t>
            </a:r>
          </a:p>
          <a:p>
            <a:r>
              <a:rPr lang="fr-BE" sz="900" dirty="0" smtClean="0"/>
              <a:t>- Le jeu étant stoppé à cause d'une action liée à aucune des deux équipes, à moins que les adversaires ne soient placés en situation de désavantage. </a:t>
            </a:r>
          </a:p>
          <a:p>
            <a:r>
              <a:rPr lang="fr-BE" sz="900" dirty="0" smtClean="0"/>
              <a:t>• Après que le ballon a touché l'anneau lors d'un tir manqué, d'un dernier ou d'un unique tir de lancer franc, ou lors d'une passe, si l'équipe qui reprend le contrôle du ballon est la même que celle qui était en contrôle du ballon avant que le ballon touche l'anneau. </a:t>
            </a:r>
          </a:p>
          <a:p>
            <a:r>
              <a:rPr lang="fr-BE" sz="900" b="1" dirty="0" smtClean="0"/>
              <a:t>Eteint, après que le ballon devient mort et que le chronomètre de jeu a été arrêté dans n’importe quelle période alors qu'il y a un nouveau contrôle du ballon pour l’une ou l’autre des équipes et qu’il reste moins de 14 secondes sur le chronomètre de jeu. </a:t>
            </a:r>
          </a:p>
          <a:p>
            <a:r>
              <a:rPr lang="fr-BE" sz="900" dirty="0" smtClean="0"/>
              <a:t>Le signal sonore du chronomètre des tirs n’arrête ni le chronomètre de jeu, ni le jeu, ni ne rend le ballon mort, à moins qu'une équipe soit en contrôle du ballon. </a:t>
            </a:r>
          </a:p>
        </p:txBody>
      </p:sp>
      <p:pic>
        <p:nvPicPr>
          <p:cNvPr id="7" name="Picture 1" descr="Logo_ABCW"/>
          <p:cNvPicPr>
            <a:picLocks noChangeAspect="1" noChangeArrowheads="1"/>
          </p:cNvPicPr>
          <p:nvPr/>
        </p:nvPicPr>
        <p:blipFill>
          <a:blip r:embed="rId3" cstate="print"/>
          <a:srcRect/>
          <a:stretch>
            <a:fillRect/>
          </a:stretch>
        </p:blipFill>
        <p:spPr bwMode="auto">
          <a:xfrm>
            <a:off x="395536" y="332656"/>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8</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9" name="ZoneTexte 9"/>
          <p:cNvSpPr txBox="1">
            <a:spLocks noChangeArrowheads="1"/>
          </p:cNvSpPr>
          <p:nvPr/>
        </p:nvSpPr>
        <p:spPr bwMode="auto">
          <a:xfrm>
            <a:off x="107504" y="116632"/>
            <a:ext cx="8712646" cy="6370975"/>
          </a:xfrm>
          <a:prstGeom prst="rect">
            <a:avLst/>
          </a:prstGeom>
          <a:noFill/>
          <a:ln w="9525">
            <a:noFill/>
            <a:miter lim="800000"/>
            <a:headEnd/>
            <a:tailEnd/>
          </a:ln>
        </p:spPr>
        <p:txBody>
          <a:bodyPr wrap="square">
            <a:spAutoFit/>
          </a:bodyPr>
          <a:lstStyle/>
          <a:p>
            <a:r>
              <a:rPr lang="fr-BE" sz="1200" b="1" dirty="0" smtClean="0"/>
              <a:t>			</a:t>
            </a:r>
            <a:r>
              <a:rPr lang="fr-BE" sz="900" b="1" dirty="0" smtClean="0"/>
              <a:t>MODIFICATIONS 2018</a:t>
            </a:r>
          </a:p>
          <a:p>
            <a:r>
              <a:rPr lang="fr-BE" sz="900" b="1" dirty="0" smtClean="0"/>
              <a:t>		Terminologie : </a:t>
            </a:r>
          </a:p>
          <a:p>
            <a:pPr lvl="4">
              <a:buFont typeface="Arial" pitchFamily="34" charset="0"/>
              <a:buChar char="•"/>
            </a:pPr>
            <a:r>
              <a:rPr lang="fr-BE" sz="900" dirty="0" smtClean="0"/>
              <a:t>   Quart devient </a:t>
            </a:r>
            <a:r>
              <a:rPr lang="fr-BE" sz="900" b="1" dirty="0" smtClean="0"/>
              <a:t>période</a:t>
            </a:r>
          </a:p>
          <a:p>
            <a:pPr lvl="4">
              <a:buFont typeface="Arial" pitchFamily="34" charset="0"/>
              <a:buChar char="•"/>
            </a:pPr>
            <a:r>
              <a:rPr lang="fr-BE" sz="900" dirty="0" smtClean="0"/>
              <a:t>   Extra-time devient </a:t>
            </a:r>
            <a:r>
              <a:rPr lang="fr-BE" sz="900" b="1" dirty="0" smtClean="0"/>
              <a:t>prolongation</a:t>
            </a:r>
            <a:endParaRPr lang="fr-BE" sz="900" dirty="0" smtClean="0"/>
          </a:p>
          <a:p>
            <a:r>
              <a:rPr lang="fr-BE" sz="900" b="1" dirty="0" smtClean="0"/>
              <a:t>Uniforme - accessoires : </a:t>
            </a:r>
          </a:p>
          <a:p>
            <a:pPr>
              <a:buFont typeface="Arial" pitchFamily="34" charset="0"/>
              <a:buChar char="•"/>
            </a:pPr>
            <a:r>
              <a:rPr lang="fr-BE" sz="900" dirty="0" smtClean="0"/>
              <a:t>   Les interdictions disparaissent (couleurs de chaussettes, …)</a:t>
            </a:r>
          </a:p>
          <a:p>
            <a:r>
              <a:rPr lang="fr-BE" sz="900" b="1" dirty="0" smtClean="0"/>
              <a:t>Remise en jeu (NOUVEAU) : </a:t>
            </a:r>
          </a:p>
          <a:p>
            <a:pPr>
              <a:buFont typeface="Arial" pitchFamily="34" charset="0"/>
              <a:buChar char="•"/>
            </a:pPr>
            <a:r>
              <a:rPr lang="fr-BE" sz="900" dirty="0" smtClean="0"/>
              <a:t>   Pendant les 2 dernières minutes du 4</a:t>
            </a:r>
            <a:r>
              <a:rPr lang="fr-BE" sz="900" baseline="30000" dirty="0" smtClean="0"/>
              <a:t>e</a:t>
            </a:r>
            <a:r>
              <a:rPr lang="fr-BE" sz="900" dirty="0" smtClean="0"/>
              <a:t> quart ou en prolongation, le défenseur ne peut pas dépasser avec son corps les lignes délimitant le terrain (pour empêcher une rentrée, …). Cette règle concerne surtout les petits terrains où il n’y a pas de recul mais elle reste valable partout.</a:t>
            </a:r>
          </a:p>
          <a:p>
            <a:pPr lvl="1">
              <a:buFont typeface="Arial" pitchFamily="34" charset="0"/>
              <a:buChar char="•"/>
            </a:pPr>
            <a:r>
              <a:rPr lang="fr-BE" sz="900" dirty="0" smtClean="0"/>
              <a:t> Signal officiel  : l’arbitre balance son bras le long de la ligne</a:t>
            </a:r>
          </a:p>
          <a:p>
            <a:pPr lvl="1">
              <a:buFont typeface="Arial" pitchFamily="34" charset="0"/>
              <a:buChar char="•"/>
            </a:pPr>
            <a:r>
              <a:rPr lang="fr-BE" sz="900" dirty="0" smtClean="0"/>
              <a:t> Si violation : faute technique au défenseur.</a:t>
            </a:r>
          </a:p>
          <a:p>
            <a:r>
              <a:rPr lang="fr-BE" sz="900" b="1" dirty="0" smtClean="0"/>
              <a:t>Dribble : </a:t>
            </a:r>
          </a:p>
          <a:p>
            <a:pPr>
              <a:buFont typeface="Arial" pitchFamily="34" charset="0"/>
              <a:buChar char="•"/>
            </a:pPr>
            <a:r>
              <a:rPr lang="fr-BE" sz="900" dirty="0" smtClean="0"/>
              <a:t>   Lancer le ballon contre le panneau n’est plus considéré comme un dribble.</a:t>
            </a:r>
          </a:p>
          <a:p>
            <a:pPr>
              <a:buFont typeface="Arial" pitchFamily="34" charset="0"/>
              <a:buChar char="•"/>
            </a:pPr>
            <a:r>
              <a:rPr lang="fr-BE" sz="900" dirty="0" smtClean="0"/>
              <a:t>   Le « </a:t>
            </a:r>
            <a:r>
              <a:rPr lang="fr-BE" sz="900" dirty="0" err="1" smtClean="0"/>
              <a:t>backboard</a:t>
            </a:r>
            <a:r>
              <a:rPr lang="fr-BE" sz="900" dirty="0" smtClean="0"/>
              <a:t> </a:t>
            </a:r>
            <a:r>
              <a:rPr lang="fr-BE" sz="900" dirty="0" err="1" smtClean="0"/>
              <a:t>dunk</a:t>
            </a:r>
            <a:r>
              <a:rPr lang="fr-BE" sz="900" dirty="0" smtClean="0"/>
              <a:t> » est autorisé.</a:t>
            </a:r>
          </a:p>
          <a:p>
            <a:r>
              <a:rPr lang="fr-BE" sz="900" b="1" dirty="0" smtClean="0"/>
              <a:t>Temps de tir : </a:t>
            </a:r>
          </a:p>
          <a:p>
            <a:pPr>
              <a:buFont typeface="Arial" pitchFamily="34" charset="0"/>
              <a:buChar char="•"/>
            </a:pPr>
            <a:r>
              <a:rPr lang="fr-BE" sz="900" dirty="0" smtClean="0"/>
              <a:t>   Quand l’équipe qui contrôle le ballon commet une faute ou une violation :</a:t>
            </a:r>
          </a:p>
          <a:p>
            <a:pPr lvl="1">
              <a:buFont typeface="Arial" pitchFamily="34" charset="0"/>
              <a:buChar char="•"/>
            </a:pPr>
            <a:r>
              <a:rPr lang="fr-BE" sz="900" dirty="0" smtClean="0"/>
              <a:t>  Le temps de tir sera réinitialisé.</a:t>
            </a:r>
          </a:p>
          <a:p>
            <a:pPr lvl="1">
              <a:buFont typeface="Arial" pitchFamily="34" charset="0"/>
              <a:buChar char="•"/>
            </a:pPr>
            <a:r>
              <a:rPr lang="fr-BE" sz="900" dirty="0" smtClean="0"/>
              <a:t>  La remise en jeu sera pour l’équipe adverse avec :</a:t>
            </a:r>
          </a:p>
          <a:p>
            <a:pPr marL="1143000" lvl="2" indent="-228600">
              <a:buFont typeface="+mj-lt"/>
              <a:buAutoNum type="arabicPeriod"/>
            </a:pPr>
            <a:r>
              <a:rPr lang="fr-BE" sz="900" dirty="0" smtClean="0"/>
              <a:t>24 secondes si la remise en jeu s’effectue en zone arrière,</a:t>
            </a:r>
          </a:p>
          <a:p>
            <a:pPr marL="1143000" lvl="2" indent="-228600">
              <a:buFont typeface="+mj-lt"/>
              <a:buAutoNum type="arabicPeriod"/>
            </a:pPr>
            <a:r>
              <a:rPr lang="fr-BE" sz="900" dirty="0" smtClean="0"/>
              <a:t>14 secondes si la remise en jeu s’effectue en zone avant.</a:t>
            </a:r>
          </a:p>
          <a:p>
            <a:pPr marL="228600" indent="-228600">
              <a:buFont typeface="Arial" pitchFamily="34" charset="0"/>
              <a:buChar char="•"/>
            </a:pPr>
            <a:r>
              <a:rPr lang="fr-BE" sz="900" dirty="0" smtClean="0"/>
              <a:t>Pendant les 2 dernières minutes du 4</a:t>
            </a:r>
            <a:r>
              <a:rPr lang="fr-BE" sz="900" baseline="30000" dirty="0" smtClean="0"/>
              <a:t>e</a:t>
            </a:r>
            <a:r>
              <a:rPr lang="fr-BE" sz="900" dirty="0" smtClean="0"/>
              <a:t> quart ou en prolongation, si un temps-mort est demandé par le coach de l’équipe qui doit remettre le ballon en jeu, celui-ci doit communiquer l’endroit (zone avant ou arrière) où doit avoir lieu la remise en jeu après le temps-mort.</a:t>
            </a:r>
          </a:p>
          <a:p>
            <a:pPr marL="685800" lvl="1" indent="-228600">
              <a:buFont typeface="Arial" pitchFamily="34" charset="0"/>
              <a:buChar char="•"/>
            </a:pPr>
            <a:r>
              <a:rPr lang="fr-BE" sz="900" dirty="0" smtClean="0"/>
              <a:t>En zone arrière :</a:t>
            </a:r>
          </a:p>
          <a:p>
            <a:pPr marL="1143000" lvl="2" indent="-228600">
              <a:buFont typeface="Arial" pitchFamily="34" charset="0"/>
              <a:buChar char="•"/>
            </a:pPr>
            <a:r>
              <a:rPr lang="fr-BE" sz="900" dirty="0" smtClean="0"/>
              <a:t>24 secondes après faute, violation ou panier marqué; le décompte continue si sortie latérale ou toute autre raison.</a:t>
            </a:r>
          </a:p>
          <a:p>
            <a:pPr marL="685800" lvl="1" indent="-228600">
              <a:buFont typeface="Arial" pitchFamily="34" charset="0"/>
              <a:buChar char="•"/>
            </a:pPr>
            <a:r>
              <a:rPr lang="fr-BE" sz="900" dirty="0" smtClean="0"/>
              <a:t>En zone avant :</a:t>
            </a:r>
          </a:p>
          <a:p>
            <a:pPr marL="1143000" lvl="2" indent="-228600">
              <a:buFont typeface="Arial" pitchFamily="34" charset="0"/>
              <a:buChar char="•"/>
            </a:pPr>
            <a:r>
              <a:rPr lang="fr-BE" sz="900" dirty="0" smtClean="0"/>
              <a:t>14 secondes s’il en restait 14 ou plus,</a:t>
            </a:r>
          </a:p>
          <a:p>
            <a:pPr marL="1143000" lvl="2" indent="-228600">
              <a:buFont typeface="Arial" pitchFamily="34" charset="0"/>
              <a:buChar char="•"/>
            </a:pPr>
            <a:r>
              <a:rPr lang="fr-BE" sz="900" dirty="0" smtClean="0"/>
              <a:t>Le décompte continue s’il restait 13 secondes ou moins.</a:t>
            </a:r>
          </a:p>
          <a:p>
            <a:r>
              <a:rPr lang="fr-BE" sz="900" b="1" dirty="0" smtClean="0"/>
              <a:t>Double faute : </a:t>
            </a:r>
          </a:p>
          <a:p>
            <a:pPr>
              <a:buFont typeface="Arial" pitchFamily="34" charset="0"/>
              <a:buChar char="•"/>
            </a:pPr>
            <a:r>
              <a:rPr lang="fr-BE" sz="900" dirty="0" smtClean="0"/>
              <a:t>   Faute de la même sanction pour les 2 joueurs</a:t>
            </a:r>
          </a:p>
          <a:p>
            <a:r>
              <a:rPr lang="fr-BE" sz="900" b="1" dirty="0" smtClean="0"/>
              <a:t>Faute technique (NOUVEAU) :</a:t>
            </a:r>
          </a:p>
          <a:p>
            <a:pPr>
              <a:buFont typeface="Arial" pitchFamily="34" charset="0"/>
              <a:buChar char="•"/>
            </a:pPr>
            <a:r>
              <a:rPr lang="fr-BE" sz="900" dirty="0" smtClean="0"/>
              <a:t>   Sanction : 1 lancer-franc toujours exécuté </a:t>
            </a:r>
            <a:r>
              <a:rPr lang="fr-BE" sz="900" b="1" u="sng" dirty="0" smtClean="0"/>
              <a:t>EN PREMIER</a:t>
            </a:r>
            <a:r>
              <a:rPr lang="fr-BE" sz="900" dirty="0" smtClean="0"/>
              <a:t>; remise en jeu pour l’équipe qui contrôlait ou allait contrôler le ballon.</a:t>
            </a:r>
          </a:p>
          <a:p>
            <a:pPr>
              <a:buFont typeface="Arial" pitchFamily="34" charset="0"/>
              <a:buChar char="•"/>
            </a:pPr>
            <a:r>
              <a:rPr lang="fr-BE" sz="900" dirty="0" smtClean="0"/>
              <a:t>   Si la faute technique est commise par l’équipe contrôlant le ballon, cette équipe effectuera la remise en jeu après le seul lancer-franc; le décompte des 8 et 24 secondes se poursuit.</a:t>
            </a:r>
          </a:p>
          <a:p>
            <a:pPr>
              <a:buFont typeface="Arial" pitchFamily="34" charset="0"/>
              <a:buChar char="•"/>
            </a:pPr>
            <a:r>
              <a:rPr lang="fr-BE" sz="900" dirty="0" smtClean="0"/>
              <a:t>    Si la faute technique est commise par l’équipe ne contrôlant pas le ballon, l’autre équipe effectuera la remise en jeu après le seul lancer-franc; en zone arrière : remise à 24 secondes et en zone avant : le décompte continue si 14 secondes ou plus et remise à 14 secondes si 13 secondes ou moins.</a:t>
            </a:r>
          </a:p>
          <a:p>
            <a:r>
              <a:rPr lang="fr-BE" sz="900" dirty="0" smtClean="0"/>
              <a:t> </a:t>
            </a:r>
            <a:r>
              <a:rPr lang="fr-BE" sz="900" b="1" dirty="0" smtClean="0"/>
              <a:t>Bagarre  : </a:t>
            </a:r>
          </a:p>
          <a:p>
            <a:pPr>
              <a:buFont typeface="Arial" pitchFamily="34" charset="0"/>
              <a:buChar char="•"/>
            </a:pPr>
            <a:r>
              <a:rPr lang="fr-BE" sz="900" dirty="0" smtClean="0"/>
              <a:t>   Si un membre d’un banc d’équipe le quitte pendant la bagarre :</a:t>
            </a:r>
          </a:p>
          <a:p>
            <a:pPr lvl="1">
              <a:buFont typeface="Arial" pitchFamily="34" charset="0"/>
              <a:buChar char="•"/>
            </a:pPr>
            <a:r>
              <a:rPr lang="fr-BE" sz="900" dirty="0" smtClean="0"/>
              <a:t>    S’il n’intervient pas : disqualifié mais « </a:t>
            </a:r>
            <a:r>
              <a:rPr lang="fr-BE" sz="900" b="1" dirty="0" smtClean="0"/>
              <a:t>F</a:t>
            </a:r>
            <a:r>
              <a:rPr lang="fr-BE" sz="900" dirty="0" smtClean="0"/>
              <a:t> » sur la feuille, </a:t>
            </a:r>
          </a:p>
          <a:p>
            <a:pPr lvl="1">
              <a:buFont typeface="Arial" pitchFamily="34" charset="0"/>
              <a:buChar char="•"/>
            </a:pPr>
            <a:r>
              <a:rPr lang="fr-BE" sz="900" dirty="0" smtClean="0"/>
              <a:t>    S’il intervient : disqualifié et « </a:t>
            </a:r>
            <a:r>
              <a:rPr lang="fr-BE" sz="900" b="1" dirty="0" smtClean="0"/>
              <a:t>D</a:t>
            </a:r>
            <a:r>
              <a:rPr lang="fr-BE" sz="900" dirty="0" smtClean="0"/>
              <a:t> » sur la feuille et rapport d’arbitre.</a:t>
            </a:r>
          </a:p>
          <a:p>
            <a:r>
              <a:rPr lang="fr-BE" sz="900" b="1" dirty="0" smtClean="0"/>
              <a:t>Sanction UF/DF  : </a:t>
            </a:r>
          </a:p>
          <a:p>
            <a:pPr>
              <a:buFont typeface="Arial" pitchFamily="34" charset="0"/>
              <a:buChar char="•"/>
            </a:pPr>
            <a:r>
              <a:rPr lang="fr-BE" sz="900" dirty="0" smtClean="0"/>
              <a:t>   Lancer-franc – possession pour la remise en jeu face à la table en zone avant – 14 secondes de temps de tir.</a:t>
            </a:r>
          </a:p>
          <a:p>
            <a:r>
              <a:rPr lang="fr-BE" sz="900" b="1" dirty="0" smtClean="0"/>
              <a:t>Ballon coincé entre le panneau et l’anneau :</a:t>
            </a:r>
          </a:p>
          <a:p>
            <a:pPr>
              <a:buFont typeface="Arial" pitchFamily="34" charset="0"/>
              <a:buChar char="•"/>
            </a:pPr>
            <a:r>
              <a:rPr lang="fr-BE" sz="900" dirty="0" smtClean="0"/>
              <a:t>   14 secondes si le ballon est pour l’équipe qui contrôlait le ballon,</a:t>
            </a:r>
          </a:p>
          <a:p>
            <a:pPr>
              <a:buFont typeface="Arial" pitchFamily="34" charset="0"/>
              <a:buChar char="•"/>
            </a:pPr>
            <a:r>
              <a:rPr lang="fr-BE" sz="900" dirty="0" smtClean="0"/>
              <a:t>   24 secondes si le ballon n’est pas pour l’équipe qui contrôlait le ballon; remise en jeu en ligne de fond.</a:t>
            </a:r>
          </a:p>
        </p:txBody>
      </p:sp>
      <p:pic>
        <p:nvPicPr>
          <p:cNvPr id="7" name="Picture 1" descr="Logo_ABCW"/>
          <p:cNvPicPr>
            <a:picLocks noChangeAspect="1" noChangeArrowheads="1"/>
          </p:cNvPicPr>
          <p:nvPr/>
        </p:nvPicPr>
        <p:blipFill>
          <a:blip r:embed="rId3" cstate="print"/>
          <a:srcRect/>
          <a:stretch>
            <a:fillRect/>
          </a:stretch>
        </p:blipFill>
        <p:spPr bwMode="auto">
          <a:xfrm>
            <a:off x="179513" y="116632"/>
            <a:ext cx="1656184" cy="36340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38835A93-3292-4E8B-A8C9-E24CED87C189}" type="datetime1">
              <a:rPr lang="fr-BE" smtClean="0"/>
              <a:pPr>
                <a:defRPr/>
              </a:pPr>
              <a:t>10/02/2020</a:t>
            </a:fld>
            <a:endParaRPr lang="fr-BE"/>
          </a:p>
        </p:txBody>
      </p:sp>
      <p:sp>
        <p:nvSpPr>
          <p:cNvPr id="5" name="Espace réservé du numéro de diapositive 4"/>
          <p:cNvSpPr>
            <a:spLocks noGrp="1"/>
          </p:cNvSpPr>
          <p:nvPr>
            <p:ph type="sldNum" sz="quarter" idx="12"/>
          </p:nvPr>
        </p:nvSpPr>
        <p:spPr/>
        <p:txBody>
          <a:bodyPr/>
          <a:lstStyle/>
          <a:p>
            <a:pPr>
              <a:defRPr/>
            </a:pPr>
            <a:fld id="{F0D933B9-DBC5-480C-B1DC-C332C15047DD}" type="slidenum">
              <a:rPr lang="fr-BE"/>
              <a:pPr>
                <a:defRPr/>
              </a:pPr>
              <a:t>9</a:t>
            </a:fld>
            <a:endParaRPr lang="fr-BE"/>
          </a:p>
        </p:txBody>
      </p:sp>
      <p:sp>
        <p:nvSpPr>
          <p:cNvPr id="6" name="Espace réservé du pied de page 5"/>
          <p:cNvSpPr>
            <a:spLocks noGrp="1"/>
          </p:cNvSpPr>
          <p:nvPr>
            <p:ph type="ftr" sz="quarter" idx="11"/>
          </p:nvPr>
        </p:nvSpPr>
        <p:spPr/>
        <p:txBody>
          <a:bodyPr/>
          <a:lstStyle/>
          <a:p>
            <a:pPr>
              <a:defRPr/>
            </a:pPr>
            <a:r>
              <a:rPr lang="fr-BE" smtClean="0"/>
              <a:t>https://www.abcwaremme.com</a:t>
            </a:r>
            <a:endParaRPr lang="fr-BE"/>
          </a:p>
        </p:txBody>
      </p:sp>
      <p:sp>
        <p:nvSpPr>
          <p:cNvPr id="9" name="ZoneTexte 9"/>
          <p:cNvSpPr txBox="1">
            <a:spLocks noChangeArrowheads="1"/>
          </p:cNvSpPr>
          <p:nvPr/>
        </p:nvSpPr>
        <p:spPr bwMode="auto">
          <a:xfrm>
            <a:off x="107504" y="116633"/>
            <a:ext cx="8712646" cy="3739485"/>
          </a:xfrm>
          <a:prstGeom prst="rect">
            <a:avLst/>
          </a:prstGeom>
          <a:noFill/>
          <a:ln w="9525">
            <a:noFill/>
            <a:miter lim="800000"/>
            <a:headEnd/>
            <a:tailEnd/>
          </a:ln>
        </p:spPr>
        <p:txBody>
          <a:bodyPr wrap="square">
            <a:spAutoFit/>
          </a:bodyPr>
          <a:lstStyle/>
          <a:p>
            <a:r>
              <a:rPr lang="fr-BE" sz="1200" b="1" dirty="0" smtClean="0"/>
              <a:t>				</a:t>
            </a:r>
            <a:r>
              <a:rPr lang="fr-BE" sz="900" b="1" dirty="0" smtClean="0"/>
              <a:t>MODIFICATIONS 2018</a:t>
            </a:r>
          </a:p>
          <a:p>
            <a:r>
              <a:rPr lang="fr-BE" sz="900" b="1" dirty="0" smtClean="0"/>
              <a:t>	</a:t>
            </a:r>
          </a:p>
          <a:p>
            <a:endParaRPr lang="fr-BE" sz="900" b="1" dirty="0" smtClean="0"/>
          </a:p>
          <a:p>
            <a:endParaRPr lang="fr-BE" sz="900" b="1" dirty="0" smtClean="0"/>
          </a:p>
          <a:p>
            <a:endParaRPr lang="fr-BE" sz="900" b="1" dirty="0" smtClean="0"/>
          </a:p>
          <a:p>
            <a:r>
              <a:rPr lang="fr-BE" sz="900" b="1" dirty="0" smtClean="0"/>
              <a:t>Temps de tir de 24 secondes : </a:t>
            </a:r>
          </a:p>
          <a:p>
            <a:pPr>
              <a:buFont typeface="Arial" pitchFamily="34" charset="0"/>
              <a:buChar char="•"/>
            </a:pPr>
            <a:r>
              <a:rPr lang="fr-BE" sz="900" dirty="0" smtClean="0"/>
              <a:t>   Gagner le contrôle d’un ballon vivant sur le terrain de jeu,</a:t>
            </a:r>
          </a:p>
          <a:p>
            <a:pPr>
              <a:buFont typeface="Arial" pitchFamily="34" charset="0"/>
              <a:buChar char="•"/>
            </a:pPr>
            <a:r>
              <a:rPr lang="fr-BE" sz="900" dirty="0" smtClean="0"/>
              <a:t>   Effectuer une remise en jeu en ligne de fond après ou lancer-franc pour l’équipe qui ne marque pas,</a:t>
            </a:r>
          </a:p>
          <a:p>
            <a:pPr>
              <a:buFont typeface="Arial" pitchFamily="34" charset="0"/>
              <a:buChar char="•"/>
            </a:pPr>
            <a:r>
              <a:rPr lang="fr-BE" sz="900" dirty="0" smtClean="0"/>
              <a:t>   Effectuer une remise en jeu en zone arrière après une faute ou une violation de l’équipe adverse,</a:t>
            </a:r>
          </a:p>
          <a:p>
            <a:pPr>
              <a:buFont typeface="Arial" pitchFamily="34" charset="0"/>
              <a:buChar char="•"/>
            </a:pPr>
            <a:r>
              <a:rPr lang="fr-BE" sz="900" dirty="0" smtClean="0"/>
              <a:t>   Le jeu étant stoppé à cause d’une action liée à l’équipe qui ne contrôlait pas le ballon.</a:t>
            </a:r>
          </a:p>
          <a:p>
            <a:endParaRPr lang="fr-BE" sz="900" b="1" dirty="0" smtClean="0"/>
          </a:p>
          <a:p>
            <a:r>
              <a:rPr lang="fr-BE" sz="900" b="1" dirty="0" smtClean="0"/>
              <a:t>Temps de tir de 14 secondes : </a:t>
            </a:r>
          </a:p>
          <a:p>
            <a:pPr>
              <a:buFont typeface="Arial" pitchFamily="34" charset="0"/>
              <a:buChar char="•"/>
            </a:pPr>
            <a:r>
              <a:rPr lang="fr-BE" sz="900" dirty="0" smtClean="0"/>
              <a:t>   Regagner le contrôle d’un ballon après avoir effectué un tir depuis le terrain,</a:t>
            </a:r>
          </a:p>
          <a:p>
            <a:pPr>
              <a:buFont typeface="Arial" pitchFamily="34" charset="0"/>
              <a:buChar char="•"/>
            </a:pPr>
            <a:r>
              <a:rPr lang="fr-BE" sz="900" dirty="0" smtClean="0"/>
              <a:t>   Effectuer une remise en jeu en zone avant après faute ou violation de l’équipe adverse si le chrono affichait 13 secondes ou moins,</a:t>
            </a:r>
          </a:p>
          <a:p>
            <a:pPr>
              <a:buFont typeface="Arial" pitchFamily="34" charset="0"/>
              <a:buChar char="•"/>
            </a:pPr>
            <a:r>
              <a:rPr lang="fr-BE" sz="900" dirty="0" smtClean="0"/>
              <a:t>   Effectuer une remise en jeu en zone avant après faute ou violation de l’équipe qui contrôlait le ballon,</a:t>
            </a:r>
          </a:p>
          <a:p>
            <a:pPr>
              <a:buFont typeface="Arial" pitchFamily="34" charset="0"/>
              <a:buChar char="•"/>
            </a:pPr>
            <a:r>
              <a:rPr lang="fr-BE" sz="900" dirty="0" smtClean="0"/>
              <a:t>   Effectuer la remise en jeu faisant de la pénalisation d’une FA ou d’une FD dès la ligne de remise en zone avant,</a:t>
            </a:r>
          </a:p>
          <a:p>
            <a:pPr>
              <a:buFont typeface="Arial" pitchFamily="34" charset="0"/>
              <a:buChar char="•"/>
            </a:pPr>
            <a:r>
              <a:rPr lang="fr-BE" sz="900" dirty="0" smtClean="0"/>
              <a:t>   Effectuer une remise en jeu en zone avant après l’option du coach dans les 2 dernières minutes si le chrono affichait entre 14 et 24 secondes.</a:t>
            </a:r>
          </a:p>
          <a:p>
            <a:pPr>
              <a:buFont typeface="Arial" pitchFamily="34" charset="0"/>
              <a:buChar char="•"/>
            </a:pPr>
            <a:endParaRPr lang="fr-BE" sz="900" b="1" dirty="0" smtClean="0"/>
          </a:p>
          <a:p>
            <a:r>
              <a:rPr lang="fr-BE" sz="900" b="1" dirty="0" smtClean="0"/>
              <a:t>Temps de tir ne change pas :</a:t>
            </a:r>
          </a:p>
          <a:p>
            <a:pPr>
              <a:buFont typeface="Arial" pitchFamily="34" charset="0"/>
              <a:buChar char="•"/>
            </a:pPr>
            <a:r>
              <a:rPr lang="fr-BE" sz="900" dirty="0" smtClean="0"/>
              <a:t>   Le jeu étant stoppé à cause d’une action liée à l’équipe qui contrôle le ballon,</a:t>
            </a:r>
          </a:p>
          <a:p>
            <a:pPr>
              <a:buFont typeface="Arial" pitchFamily="34" charset="0"/>
              <a:buChar char="•"/>
            </a:pPr>
            <a:r>
              <a:rPr lang="fr-BE" sz="900" dirty="0" smtClean="0"/>
              <a:t>   Le jeu étant stoppé à cause d’une action non liée à aucune des deux équipes à moins de désavantage pour les adversaires,</a:t>
            </a:r>
          </a:p>
          <a:p>
            <a:pPr>
              <a:buFont typeface="Arial" pitchFamily="34" charset="0"/>
              <a:buChar char="•"/>
            </a:pPr>
            <a:r>
              <a:rPr lang="fr-BE" sz="900" dirty="0" smtClean="0"/>
              <a:t>   Effectuer la remise en jeu après une sortie de balle par l’équipe adverse,</a:t>
            </a:r>
          </a:p>
          <a:p>
            <a:pPr>
              <a:buFont typeface="Arial" pitchFamily="34" charset="0"/>
              <a:buChar char="•"/>
            </a:pPr>
            <a:r>
              <a:rPr lang="fr-BE" sz="900" dirty="0" smtClean="0"/>
              <a:t>   Effectuer la remise en jeu en zone avant après l’option du coach dans les 2 dernières minutes si le chrono affichait entre 13 secondes ou moins,</a:t>
            </a:r>
          </a:p>
          <a:p>
            <a:pPr>
              <a:buFont typeface="Arial" pitchFamily="34" charset="0"/>
              <a:buChar char="•"/>
            </a:pPr>
            <a:r>
              <a:rPr lang="fr-BE" sz="900" dirty="0" smtClean="0"/>
              <a:t>   Si une faute technique sanctionne l’équipe contrôlant le ballon et que celle-ci effectue la rentrée après le lancer-franc.</a:t>
            </a:r>
          </a:p>
          <a:p>
            <a:pPr>
              <a:buFont typeface="Arial" pitchFamily="34" charset="0"/>
              <a:buChar char="•"/>
            </a:pPr>
            <a:endParaRPr lang="fr-BE" sz="900" b="1" dirty="0" smtClean="0"/>
          </a:p>
          <a:p>
            <a:pPr algn="ctr"/>
            <a:r>
              <a:rPr lang="fr-BE" sz="900" b="1" dirty="0" smtClean="0"/>
              <a:t>Faute technique - temps de tir lors de la remise en jeu</a:t>
            </a:r>
          </a:p>
        </p:txBody>
      </p:sp>
      <p:graphicFrame>
        <p:nvGraphicFramePr>
          <p:cNvPr id="7" name="Tableau 6"/>
          <p:cNvGraphicFramePr>
            <a:graphicFrameLocks noGrp="1"/>
          </p:cNvGraphicFramePr>
          <p:nvPr/>
        </p:nvGraphicFramePr>
        <p:xfrm>
          <a:off x="179512" y="3933056"/>
          <a:ext cx="8640960" cy="2047240"/>
        </p:xfrm>
        <a:graphic>
          <a:graphicData uri="http://schemas.openxmlformats.org/drawingml/2006/table">
            <a:tbl>
              <a:tblPr firstRow="1" bandRow="1">
                <a:tableStyleId>{5C22544A-7EE6-4342-B048-85BDC9FD1C3A}</a:tableStyleId>
              </a:tblPr>
              <a:tblGrid>
                <a:gridCol w="2880320"/>
                <a:gridCol w="2880320"/>
                <a:gridCol w="2880320"/>
              </a:tblGrid>
              <a:tr h="370840">
                <a:tc>
                  <a:txBody>
                    <a:bodyPr/>
                    <a:lstStyle/>
                    <a:p>
                      <a:r>
                        <a:rPr lang="fr-BE" dirty="0" smtClean="0"/>
                        <a:t>Faute technique</a:t>
                      </a:r>
                      <a:r>
                        <a:rPr lang="fr-BE" baseline="0" dirty="0" smtClean="0"/>
                        <a:t> de</a:t>
                      </a:r>
                      <a:endParaRPr lang="fr-BE" dirty="0"/>
                    </a:p>
                  </a:txBody>
                  <a:tcPr/>
                </a:tc>
                <a:tc>
                  <a:txBody>
                    <a:bodyPr/>
                    <a:lstStyle/>
                    <a:p>
                      <a:r>
                        <a:rPr lang="fr-BE" dirty="0" smtClean="0"/>
                        <a:t>Zone</a:t>
                      </a:r>
                      <a:r>
                        <a:rPr lang="fr-BE" baseline="0" dirty="0" smtClean="0"/>
                        <a:t> arrière</a:t>
                      </a:r>
                      <a:endParaRPr lang="fr-BE" dirty="0"/>
                    </a:p>
                  </a:txBody>
                  <a:tcPr/>
                </a:tc>
                <a:tc>
                  <a:txBody>
                    <a:bodyPr/>
                    <a:lstStyle/>
                    <a:p>
                      <a:r>
                        <a:rPr lang="fr-BE" dirty="0" smtClean="0"/>
                        <a:t>Zone avant</a:t>
                      </a:r>
                      <a:endParaRPr lang="fr-BE" dirty="0"/>
                    </a:p>
                  </a:txBody>
                  <a:tcPr/>
                </a:tc>
              </a:tr>
              <a:tr h="370840">
                <a:tc>
                  <a:txBody>
                    <a:bodyPr/>
                    <a:lstStyle/>
                    <a:p>
                      <a:r>
                        <a:rPr lang="fr-BE" sz="1400" dirty="0" smtClean="0"/>
                        <a:t>L’équipe avec contrôle de ballon</a:t>
                      </a:r>
                      <a:endParaRPr lang="fr-BE" sz="1400" dirty="0"/>
                    </a:p>
                  </a:txBody>
                  <a:tcPr/>
                </a:tc>
                <a:tc>
                  <a:txBody>
                    <a:bodyPr/>
                    <a:lstStyle/>
                    <a:p>
                      <a:pPr>
                        <a:buFont typeface="Arial" pitchFamily="34" charset="0"/>
                        <a:buChar char="•"/>
                      </a:pPr>
                      <a:r>
                        <a:rPr lang="fr-BE" sz="1400" dirty="0" smtClean="0"/>
                        <a:t>  Le décompte continue</a:t>
                      </a:r>
                    </a:p>
                    <a:p>
                      <a:pPr>
                        <a:buFont typeface="Arial" pitchFamily="34" charset="0"/>
                        <a:buChar char="•"/>
                      </a:pPr>
                      <a:r>
                        <a:rPr lang="fr-BE" sz="1400" dirty="0" smtClean="0"/>
                        <a:t>  Le décompte des 8 secondes continue aussi</a:t>
                      </a:r>
                      <a:endParaRPr lang="fr-BE" sz="1400" dirty="0"/>
                    </a:p>
                  </a:txBody>
                  <a:tcPr/>
                </a:tc>
                <a:tc>
                  <a:txBody>
                    <a:bodyPr/>
                    <a:lstStyle/>
                    <a:p>
                      <a:r>
                        <a:rPr lang="fr-BE" sz="1400" dirty="0" smtClean="0"/>
                        <a:t>Le décompte continue</a:t>
                      </a:r>
                      <a:endParaRPr lang="fr-BE" sz="1400" dirty="0"/>
                    </a:p>
                  </a:txBody>
                  <a:tcPr/>
                </a:tc>
              </a:tr>
              <a:tr h="370840">
                <a:tc>
                  <a:txBody>
                    <a:bodyPr/>
                    <a:lstStyle/>
                    <a:p>
                      <a:r>
                        <a:rPr lang="fr-BE" sz="1400" dirty="0" smtClean="0"/>
                        <a:t>L’équipe sans contrôle</a:t>
                      </a:r>
                      <a:r>
                        <a:rPr lang="fr-BE" sz="1400" baseline="0" dirty="0" smtClean="0"/>
                        <a:t> de ballon</a:t>
                      </a:r>
                      <a:endParaRPr lang="fr-BE" sz="1400" dirty="0"/>
                    </a:p>
                  </a:txBody>
                  <a:tcPr/>
                </a:tc>
                <a:tc>
                  <a:txBody>
                    <a:bodyPr/>
                    <a:lstStyle/>
                    <a:p>
                      <a:r>
                        <a:rPr lang="fr-BE" sz="1400" dirty="0" smtClean="0"/>
                        <a:t>24 secondes</a:t>
                      </a:r>
                      <a:endParaRPr lang="fr-BE" sz="1400" dirty="0"/>
                    </a:p>
                  </a:txBody>
                  <a:tcPr/>
                </a:tc>
                <a:tc>
                  <a:txBody>
                    <a:bodyPr/>
                    <a:lstStyle/>
                    <a:p>
                      <a:pPr>
                        <a:buFont typeface="Arial" pitchFamily="34" charset="0"/>
                        <a:buChar char="•"/>
                      </a:pPr>
                      <a:r>
                        <a:rPr lang="fr-BE" sz="1400" dirty="0" smtClean="0"/>
                        <a:t>  Le décompte continue si le chrono indiquait 14 secondes ou</a:t>
                      </a:r>
                      <a:r>
                        <a:rPr lang="fr-BE" sz="1400" baseline="0" dirty="0" smtClean="0"/>
                        <a:t> plus</a:t>
                      </a:r>
                    </a:p>
                    <a:p>
                      <a:pPr>
                        <a:buFont typeface="Arial" pitchFamily="34" charset="0"/>
                        <a:buChar char="•"/>
                      </a:pPr>
                      <a:r>
                        <a:rPr lang="fr-BE" sz="1400" baseline="0" dirty="0" smtClean="0"/>
                        <a:t>  14 secondes si le chrono indiquait 13 secondes ou moins</a:t>
                      </a:r>
                      <a:endParaRPr lang="fr-BE" sz="1400" dirty="0"/>
                    </a:p>
                  </a:txBody>
                  <a:tcPr/>
                </a:tc>
              </a:tr>
            </a:tbl>
          </a:graphicData>
        </a:graphic>
      </p:graphicFrame>
      <p:pic>
        <p:nvPicPr>
          <p:cNvPr id="8" name="Picture 1" descr="Logo_ABCW"/>
          <p:cNvPicPr>
            <a:picLocks noChangeAspect="1" noChangeArrowheads="1"/>
          </p:cNvPicPr>
          <p:nvPr/>
        </p:nvPicPr>
        <p:blipFill>
          <a:blip r:embed="rId3" cstate="print"/>
          <a:srcRect/>
          <a:stretch>
            <a:fillRect/>
          </a:stretch>
        </p:blipFill>
        <p:spPr bwMode="auto">
          <a:xfrm>
            <a:off x="179512" y="116632"/>
            <a:ext cx="2297173" cy="50405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1291</Words>
  <Application>Microsoft Office PowerPoint</Application>
  <PresentationFormat>Affichage à l'écran (4:3)</PresentationFormat>
  <Paragraphs>941</Paragraphs>
  <Slides>35</Slides>
  <Notes>35</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Company>BNP Paribas Fortis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 Waremme Présentation « Feuille de match »</dc:title>
  <dc:creator>Christian Joniaux</dc:creator>
  <cp:lastModifiedBy>Christian Joniaux</cp:lastModifiedBy>
  <cp:revision>138</cp:revision>
  <dcterms:created xsi:type="dcterms:W3CDTF">2011-09-08T17:54:01Z</dcterms:created>
  <dcterms:modified xsi:type="dcterms:W3CDTF">2020-02-10T16:30:21Z</dcterms:modified>
</cp:coreProperties>
</file>